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50"/>
  </p:notesMasterIdLst>
  <p:sldIdLst>
    <p:sldId id="258" r:id="rId7"/>
    <p:sldId id="268" r:id="rId8"/>
    <p:sldId id="352" r:id="rId9"/>
    <p:sldId id="355" r:id="rId10"/>
    <p:sldId id="576" r:id="rId11"/>
    <p:sldId id="366" r:id="rId12"/>
    <p:sldId id="362" r:id="rId13"/>
    <p:sldId id="367" r:id="rId14"/>
    <p:sldId id="599" r:id="rId15"/>
    <p:sldId id="542" r:id="rId16"/>
    <p:sldId id="551" r:id="rId17"/>
    <p:sldId id="546" r:id="rId18"/>
    <p:sldId id="600" r:id="rId19"/>
    <p:sldId id="603" r:id="rId20"/>
    <p:sldId id="614" r:id="rId21"/>
    <p:sldId id="604" r:id="rId22"/>
    <p:sldId id="601" r:id="rId23"/>
    <p:sldId id="602" r:id="rId24"/>
    <p:sldId id="605" r:id="rId25"/>
    <p:sldId id="615" r:id="rId26"/>
    <p:sldId id="616" r:id="rId27"/>
    <p:sldId id="528" r:id="rId28"/>
    <p:sldId id="608" r:id="rId29"/>
    <p:sldId id="555" r:id="rId30"/>
    <p:sldId id="579" r:id="rId31"/>
    <p:sldId id="594" r:id="rId32"/>
    <p:sldId id="610" r:id="rId33"/>
    <p:sldId id="618" r:id="rId34"/>
    <p:sldId id="619" r:id="rId35"/>
    <p:sldId id="364" r:id="rId36"/>
    <p:sldId id="609" r:id="rId37"/>
    <p:sldId id="611" r:id="rId38"/>
    <p:sldId id="613" r:id="rId39"/>
    <p:sldId id="598" r:id="rId40"/>
    <p:sldId id="606" r:id="rId41"/>
    <p:sldId id="607" r:id="rId42"/>
    <p:sldId id="625" r:id="rId43"/>
    <p:sldId id="624" r:id="rId44"/>
    <p:sldId id="621" r:id="rId45"/>
    <p:sldId id="622" r:id="rId46"/>
    <p:sldId id="620" r:id="rId47"/>
    <p:sldId id="617" r:id="rId48"/>
    <p:sldId id="593" r:id="rId49"/>
  </p:sldIdLst>
  <p:sldSz cx="9144000" cy="6858000" type="screen4x3"/>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739" autoAdjust="0"/>
  </p:normalViewPr>
  <p:slideViewPr>
    <p:cSldViewPr>
      <p:cViewPr varScale="1">
        <p:scale>
          <a:sx n="77" d="100"/>
          <a:sy n="77" d="100"/>
        </p:scale>
        <p:origin x="2604" y="84"/>
      </p:cViewPr>
      <p:guideLst>
        <p:guide orient="horz" pos="2160"/>
        <p:guide pos="2880"/>
      </p:guideLst>
    </p:cSldViewPr>
  </p:slideViewPr>
  <p:notesTextViewPr>
    <p:cViewPr>
      <p:scale>
        <a:sx n="1" d="1"/>
        <a:sy n="1" d="1"/>
      </p:scale>
      <p:origin x="0" y="0"/>
    </p:cViewPr>
  </p:notesTextViewPr>
  <p:sorterViewPr>
    <p:cViewPr>
      <p:scale>
        <a:sx n="100" d="100"/>
        <a:sy n="100" d="100"/>
      </p:scale>
      <p:origin x="0" y="-27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0"/>
            <a:ext cx="2889938" cy="487680"/>
          </a:xfrm>
          <a:prstGeom prst="rect">
            <a:avLst/>
          </a:prstGeom>
        </p:spPr>
        <p:txBody>
          <a:bodyPr vert="horz" lIns="90437" tIns="45218" rIns="90437" bIns="45218" rtlCol="0"/>
          <a:lstStyle>
            <a:lvl1pPr algn="l">
              <a:defRPr sz="1200"/>
            </a:lvl1pPr>
          </a:lstStyle>
          <a:p>
            <a:endParaRPr lang="nb-NO"/>
          </a:p>
        </p:txBody>
      </p:sp>
      <p:sp>
        <p:nvSpPr>
          <p:cNvPr id="3" name="Plassholder for dato 2"/>
          <p:cNvSpPr>
            <a:spLocks noGrp="1"/>
          </p:cNvSpPr>
          <p:nvPr>
            <p:ph type="dt" idx="1"/>
          </p:nvPr>
        </p:nvSpPr>
        <p:spPr>
          <a:xfrm>
            <a:off x="3777607" y="0"/>
            <a:ext cx="2889938" cy="487680"/>
          </a:xfrm>
          <a:prstGeom prst="rect">
            <a:avLst/>
          </a:prstGeom>
        </p:spPr>
        <p:txBody>
          <a:bodyPr vert="horz" lIns="90437" tIns="45218" rIns="90437" bIns="45218" rtlCol="0"/>
          <a:lstStyle>
            <a:lvl1pPr algn="r">
              <a:defRPr sz="1200"/>
            </a:lvl1pPr>
          </a:lstStyle>
          <a:p>
            <a:fld id="{F30DDDBA-DE0E-4F6E-B2FC-BCAA1D181280}" type="datetimeFigureOut">
              <a:rPr lang="nb-NO" smtClean="0"/>
              <a:t>18.09.2023</a:t>
            </a:fld>
            <a:endParaRPr lang="nb-NO"/>
          </a:p>
        </p:txBody>
      </p:sp>
      <p:sp>
        <p:nvSpPr>
          <p:cNvPr id="4" name="Plassholder for lysbilde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0437" tIns="45218" rIns="90437" bIns="45218" rtlCol="0" anchor="ctr"/>
          <a:lstStyle/>
          <a:p>
            <a:endParaRPr lang="nb-NO"/>
          </a:p>
        </p:txBody>
      </p:sp>
      <p:sp>
        <p:nvSpPr>
          <p:cNvPr id="5" name="Plassholder for notater 4"/>
          <p:cNvSpPr>
            <a:spLocks noGrp="1"/>
          </p:cNvSpPr>
          <p:nvPr>
            <p:ph type="body" sz="quarter" idx="3"/>
          </p:nvPr>
        </p:nvSpPr>
        <p:spPr>
          <a:xfrm>
            <a:off x="666909" y="4632961"/>
            <a:ext cx="5335270" cy="4389120"/>
          </a:xfrm>
          <a:prstGeom prst="rect">
            <a:avLst/>
          </a:prstGeom>
        </p:spPr>
        <p:txBody>
          <a:bodyPr vert="horz" lIns="90437" tIns="45218" rIns="90437" bIns="45218"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2" y="9264228"/>
            <a:ext cx="2889938" cy="487680"/>
          </a:xfrm>
          <a:prstGeom prst="rect">
            <a:avLst/>
          </a:prstGeom>
        </p:spPr>
        <p:txBody>
          <a:bodyPr vert="horz" lIns="90437" tIns="45218" rIns="90437" bIns="45218"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7680"/>
          </a:xfrm>
          <a:prstGeom prst="rect">
            <a:avLst/>
          </a:prstGeom>
        </p:spPr>
        <p:txBody>
          <a:bodyPr vert="horz" lIns="90437" tIns="45218" rIns="90437" bIns="45218" rtlCol="0" anchor="b"/>
          <a:lstStyle>
            <a:lvl1pPr algn="r">
              <a:defRPr sz="1200"/>
            </a:lvl1pPr>
          </a:lstStyle>
          <a:p>
            <a:fld id="{1E807249-6287-4534-AF07-2DDBB22A9383}" type="slidenum">
              <a:rPr lang="nb-NO" smtClean="0"/>
              <a:t>‹#›</a:t>
            </a:fld>
            <a:endParaRPr lang="nb-NO"/>
          </a:p>
        </p:txBody>
      </p:sp>
    </p:spTree>
    <p:extLst>
      <p:ext uri="{BB962C8B-B14F-4D97-AF65-F5344CB8AC3E}">
        <p14:creationId xmlns:p14="http://schemas.microsoft.com/office/powerpoint/2010/main" val="2465556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lsedirektoratet.no/rundskriv/helsetjenestens-og-politiets-ansvar-for-personer-med-psykisk-lidelse/ansvar-for-a-hjelpe-antatt-psykisk-syke-og-helsetjenestens-hjemler-for-tvang/helsetjenestens-hjemler-for-tva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E807249-6287-4534-AF07-2DDBB22A9383}" type="slidenum">
              <a:rPr lang="nb-NO" smtClean="0"/>
              <a:t>1</a:t>
            </a:fld>
            <a:endParaRPr lang="nb-NO"/>
          </a:p>
        </p:txBody>
      </p:sp>
    </p:spTree>
    <p:extLst>
      <p:ext uri="{BB962C8B-B14F-4D97-AF65-F5344CB8AC3E}">
        <p14:creationId xmlns:p14="http://schemas.microsoft.com/office/powerpoint/2010/main" val="2133534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212121"/>
                </a:solidFill>
                <a:effectLst/>
                <a:latin typeface="Work Sans" pitchFamily="2" charset="0"/>
              </a:rPr>
              <a:t>Helsepersonell kan låse seg inn i pasientens hjem når pasienten på forhånd har samtykket til dette. Det kan for eksempel fremgå i en kriseplan/risikohåndteringsplan at nøkkel fra hjemmesykepleie, pårørende eller boligpersonale kan benyttes ved forverret psykisk tilstand. Ut over dette kan </a:t>
            </a:r>
            <a:r>
              <a:rPr lang="nb-NO" b="0" i="0" u="none" strike="noStrike" dirty="0">
                <a:solidFill>
                  <a:srgbClr val="0667C6"/>
                </a:solidFill>
                <a:effectLst/>
                <a:latin typeface="Work Sans" pitchFamily="2" charset="0"/>
                <a:hlinkClick r:id="rId3"/>
              </a:rPr>
              <a:t>helsepersonell bare låse seg inn dersom det foreligger en øyeblikkelig hjelp-situasjon/nødrett/nødverge (kapittel 3.2)</a:t>
            </a:r>
            <a:r>
              <a:rPr lang="nb-NO" b="0" i="0" dirty="0">
                <a:solidFill>
                  <a:srgbClr val="212121"/>
                </a:solidFill>
                <a:effectLst/>
                <a:latin typeface="Work Sans" pitchFamily="2" charset="0"/>
              </a:rPr>
              <a:t>.</a:t>
            </a:r>
            <a:endParaRPr lang="nb-NO" dirty="0"/>
          </a:p>
        </p:txBody>
      </p:sp>
      <p:sp>
        <p:nvSpPr>
          <p:cNvPr id="4" name="Plassholder for lysbildenummer 3"/>
          <p:cNvSpPr>
            <a:spLocks noGrp="1"/>
          </p:cNvSpPr>
          <p:nvPr>
            <p:ph type="sldNum" sz="quarter" idx="5"/>
          </p:nvPr>
        </p:nvSpPr>
        <p:spPr/>
        <p:txBody>
          <a:bodyPr/>
          <a:lstStyle/>
          <a:p>
            <a:fld id="{1E807249-6287-4534-AF07-2DDBB22A9383}" type="slidenum">
              <a:rPr lang="nb-NO" smtClean="0"/>
              <a:t>19</a:t>
            </a:fld>
            <a:endParaRPr lang="nb-NO"/>
          </a:p>
        </p:txBody>
      </p:sp>
    </p:spTree>
    <p:extLst>
      <p:ext uri="{BB962C8B-B14F-4D97-AF65-F5344CB8AC3E}">
        <p14:creationId xmlns:p14="http://schemas.microsoft.com/office/powerpoint/2010/main" val="3952421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E807249-6287-4534-AF07-2DDBB22A9383}" type="slidenum">
              <a:rPr lang="nb-NO" smtClean="0"/>
              <a:t>22</a:t>
            </a:fld>
            <a:endParaRPr lang="nb-NO"/>
          </a:p>
        </p:txBody>
      </p:sp>
    </p:spTree>
    <p:extLst>
      <p:ext uri="{BB962C8B-B14F-4D97-AF65-F5344CB8AC3E}">
        <p14:creationId xmlns:p14="http://schemas.microsoft.com/office/powerpoint/2010/main" val="3762156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E807249-6287-4534-AF07-2DDBB22A9383}" type="slidenum">
              <a:rPr lang="nb-NO" smtClean="0"/>
              <a:t>24</a:t>
            </a:fld>
            <a:endParaRPr lang="nb-NO"/>
          </a:p>
        </p:txBody>
      </p:sp>
    </p:spTree>
    <p:extLst>
      <p:ext uri="{BB962C8B-B14F-4D97-AF65-F5344CB8AC3E}">
        <p14:creationId xmlns:p14="http://schemas.microsoft.com/office/powerpoint/2010/main" val="211067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Vil i tillegg tipse om denne nettsiden, kom i 2022</a:t>
            </a:r>
          </a:p>
        </p:txBody>
      </p:sp>
      <p:sp>
        <p:nvSpPr>
          <p:cNvPr id="4" name="Plassholder for lysbildenummer 3"/>
          <p:cNvSpPr>
            <a:spLocks noGrp="1"/>
          </p:cNvSpPr>
          <p:nvPr>
            <p:ph type="sldNum" sz="quarter" idx="5"/>
          </p:nvPr>
        </p:nvSpPr>
        <p:spPr/>
        <p:txBody>
          <a:bodyPr/>
          <a:lstStyle/>
          <a:p>
            <a:pPr defTabSz="910102">
              <a:defRPr/>
            </a:pPr>
            <a:fld id="{1E807249-6287-4534-AF07-2DDBB22A9383}" type="slidenum">
              <a:rPr lang="nb-NO">
                <a:solidFill>
                  <a:prstClr val="black"/>
                </a:solidFill>
                <a:latin typeface="Calibri"/>
              </a:rPr>
              <a:pPr defTabSz="910102">
                <a:defRPr/>
              </a:pPr>
              <a:t>30</a:t>
            </a:fld>
            <a:endParaRPr lang="nb-NO">
              <a:solidFill>
                <a:prstClr val="black"/>
              </a:solidFill>
              <a:latin typeface="Calibri"/>
            </a:endParaRPr>
          </a:p>
        </p:txBody>
      </p:sp>
    </p:spTree>
    <p:extLst>
      <p:ext uri="{BB962C8B-B14F-4D97-AF65-F5344CB8AC3E}">
        <p14:creationId xmlns:p14="http://schemas.microsoft.com/office/powerpoint/2010/main" val="1352590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chemeClr val="accent1">
                    <a:lumMod val="50000"/>
                  </a:schemeClr>
                </a:solidFill>
                <a:effectLst/>
                <a:latin typeface="+mj-lt"/>
              </a:rPr>
              <a:t>Pasientreiser HF. Står det nå!!</a:t>
            </a:r>
          </a:p>
          <a:p>
            <a:endParaRPr lang="nb-NO" dirty="0"/>
          </a:p>
        </p:txBody>
      </p:sp>
      <p:sp>
        <p:nvSpPr>
          <p:cNvPr id="4" name="Plassholder for lysbildenummer 3"/>
          <p:cNvSpPr>
            <a:spLocks noGrp="1"/>
          </p:cNvSpPr>
          <p:nvPr>
            <p:ph type="sldNum" sz="quarter" idx="5"/>
          </p:nvPr>
        </p:nvSpPr>
        <p:spPr/>
        <p:txBody>
          <a:bodyPr/>
          <a:lstStyle/>
          <a:p>
            <a:fld id="{1E807249-6287-4534-AF07-2DDBB22A9383}" type="slidenum">
              <a:rPr lang="nb-NO" smtClean="0"/>
              <a:t>31</a:t>
            </a:fld>
            <a:endParaRPr lang="nb-NO"/>
          </a:p>
        </p:txBody>
      </p:sp>
    </p:spTree>
    <p:extLst>
      <p:ext uri="{BB962C8B-B14F-4D97-AF65-F5344CB8AC3E}">
        <p14:creationId xmlns:p14="http://schemas.microsoft.com/office/powerpoint/2010/main" val="340366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Fra brev 1.3.23 midl versjon sikkerhet</a:t>
            </a:r>
          </a:p>
        </p:txBody>
      </p:sp>
      <p:sp>
        <p:nvSpPr>
          <p:cNvPr id="4" name="Plassholder for lysbildenummer 3"/>
          <p:cNvSpPr>
            <a:spLocks noGrp="1"/>
          </p:cNvSpPr>
          <p:nvPr>
            <p:ph type="sldNum" sz="quarter" idx="10"/>
          </p:nvPr>
        </p:nvSpPr>
        <p:spPr/>
        <p:txBody>
          <a:bodyPr/>
          <a:lstStyle/>
          <a:p>
            <a:fld id="{1E807249-6287-4534-AF07-2DDBB22A9383}" type="slidenum">
              <a:rPr lang="nb-NO" smtClean="0"/>
              <a:t>35</a:t>
            </a:fld>
            <a:endParaRPr lang="nb-NO"/>
          </a:p>
        </p:txBody>
      </p:sp>
    </p:spTree>
    <p:extLst>
      <p:ext uri="{BB962C8B-B14F-4D97-AF65-F5344CB8AC3E}">
        <p14:creationId xmlns:p14="http://schemas.microsoft.com/office/powerpoint/2010/main" val="2967330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212121"/>
                </a:solidFill>
                <a:effectLst/>
                <a:latin typeface="Work Sans" pitchFamily="2" charset="0"/>
              </a:rPr>
              <a:t>Innsatte som er overført fra varetekt eller soning i fengsel til frivillig innleggelse, kan under innleggelsen forverres slik at tvungen observasjon eller tvungent psykisk helsevern er aktuelt. I slike tilfeller gjelder i prinsippet konverteringsforbudet. Da pasienten uansett er frihetsberøvet, vil det ikke ha noen rettssikkerhetsmessig betydning for pasienten å bli sendt tilbake til fengsel for å bli fremstilt for lege, for så å bli returnert til psykisk helseverninstitusjonen. Kravet om en ekstern/uavhengig legeundersøkelse gjelder likevel, se kommentarene til § 3-3 nr. 2 om kravet til ekstern legeundersøkelse.</a:t>
            </a:r>
            <a:endParaRPr lang="nb-NO" dirty="0"/>
          </a:p>
        </p:txBody>
      </p:sp>
      <p:sp>
        <p:nvSpPr>
          <p:cNvPr id="4" name="Plassholder for lysbildenummer 3"/>
          <p:cNvSpPr>
            <a:spLocks noGrp="1"/>
          </p:cNvSpPr>
          <p:nvPr>
            <p:ph type="sldNum" sz="quarter" idx="5"/>
          </p:nvPr>
        </p:nvSpPr>
        <p:spPr/>
        <p:txBody>
          <a:bodyPr/>
          <a:lstStyle/>
          <a:p>
            <a:fld id="{1E807249-6287-4534-AF07-2DDBB22A9383}" type="slidenum">
              <a:rPr lang="nb-NO" smtClean="0"/>
              <a:t>37</a:t>
            </a:fld>
            <a:endParaRPr lang="nb-NO"/>
          </a:p>
        </p:txBody>
      </p:sp>
    </p:spTree>
    <p:extLst>
      <p:ext uri="{BB962C8B-B14F-4D97-AF65-F5344CB8AC3E}">
        <p14:creationId xmlns:p14="http://schemas.microsoft.com/office/powerpoint/2010/main" val="251871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D51FD5A-04B0-4FD6-B6F3-31448324ACB7}" type="slidenum">
              <a:rPr lang="nb-NO" smtClean="0"/>
              <a:t>2</a:t>
            </a:fld>
            <a:endParaRPr lang="nb-NO"/>
          </a:p>
        </p:txBody>
      </p:sp>
    </p:spTree>
    <p:extLst>
      <p:ext uri="{BB962C8B-B14F-4D97-AF65-F5344CB8AC3E}">
        <p14:creationId xmlns:p14="http://schemas.microsoft.com/office/powerpoint/2010/main" val="196598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E807249-6287-4534-AF07-2DDBB22A9383}" type="slidenum">
              <a:rPr lang="nb-NO" smtClean="0"/>
              <a:t>3</a:t>
            </a:fld>
            <a:endParaRPr lang="nb-NO"/>
          </a:p>
        </p:txBody>
      </p:sp>
    </p:spTree>
    <p:extLst>
      <p:ext uri="{BB962C8B-B14F-4D97-AF65-F5344CB8AC3E}">
        <p14:creationId xmlns:p14="http://schemas.microsoft.com/office/powerpoint/2010/main" val="976062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E807249-6287-4534-AF07-2DDBB22A9383}" type="slidenum">
              <a:rPr lang="nb-NO" smtClean="0"/>
              <a:t>4</a:t>
            </a:fld>
            <a:endParaRPr lang="nb-NO"/>
          </a:p>
        </p:txBody>
      </p:sp>
    </p:spTree>
    <p:extLst>
      <p:ext uri="{BB962C8B-B14F-4D97-AF65-F5344CB8AC3E}">
        <p14:creationId xmlns:p14="http://schemas.microsoft.com/office/powerpoint/2010/main" val="2215352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E807249-6287-4534-AF07-2DDBB22A9383}" type="slidenum">
              <a:rPr lang="nb-NO" smtClean="0"/>
              <a:t>6</a:t>
            </a:fld>
            <a:endParaRPr lang="nb-NO"/>
          </a:p>
        </p:txBody>
      </p:sp>
    </p:spTree>
    <p:extLst>
      <p:ext uri="{BB962C8B-B14F-4D97-AF65-F5344CB8AC3E}">
        <p14:creationId xmlns:p14="http://schemas.microsoft.com/office/powerpoint/2010/main" val="2025670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E807249-6287-4534-AF07-2DDBB22A9383}" type="slidenum">
              <a:rPr lang="nb-NO" smtClean="0"/>
              <a:t>7</a:t>
            </a:fld>
            <a:endParaRPr lang="nb-NO"/>
          </a:p>
        </p:txBody>
      </p:sp>
    </p:spTree>
    <p:extLst>
      <p:ext uri="{BB962C8B-B14F-4D97-AF65-F5344CB8AC3E}">
        <p14:creationId xmlns:p14="http://schemas.microsoft.com/office/powerpoint/2010/main" val="2535274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Også helsetjenesten:</a:t>
            </a:r>
          </a:p>
          <a:p>
            <a:pPr>
              <a:lnSpc>
                <a:spcPct val="91000"/>
              </a:lnSpc>
            </a:pPr>
            <a:r>
              <a:rPr lang="nb-NO" sz="1200" dirty="0">
                <a:latin typeface="Calibri" panose="020F0502020204030204" pitchFamily="34" charset="0"/>
                <a:ea typeface="Times" panose="02020603050405020304" pitchFamily="18" charset="0"/>
                <a:cs typeface="Times New Roman" panose="02020603050405020304" pitchFamily="18" charset="0"/>
              </a:rPr>
              <a:t>Ja, mer behov for politi:</a:t>
            </a:r>
          </a:p>
          <a:p>
            <a:pPr>
              <a:lnSpc>
                <a:spcPct val="91000"/>
              </a:lnSpc>
            </a:pPr>
            <a:r>
              <a:rPr lang="nb-NO" sz="1200" dirty="0" err="1">
                <a:latin typeface="Calibri" panose="020F0502020204030204" pitchFamily="34" charset="0"/>
                <a:ea typeface="Times" panose="02020603050405020304" pitchFamily="18" charset="0"/>
                <a:cs typeface="Times New Roman" panose="02020603050405020304" pitchFamily="18" charset="0"/>
              </a:rPr>
              <a:t>pga</a:t>
            </a:r>
            <a:r>
              <a:rPr lang="nb-NO" sz="1200" dirty="0">
                <a:latin typeface="Calibri" panose="020F0502020204030204" pitchFamily="34" charset="0"/>
                <a:ea typeface="Times" panose="02020603050405020304" pitchFamily="18" charset="0"/>
                <a:cs typeface="Times New Roman" panose="02020603050405020304" pitchFamily="18" charset="0"/>
              </a:rPr>
              <a:t> lovendringene i 2017 skrives raskere ut. Mer svingdør.  Færre senger.</a:t>
            </a:r>
          </a:p>
          <a:p>
            <a:pPr>
              <a:lnSpc>
                <a:spcPct val="91000"/>
              </a:lnSpc>
            </a:pPr>
            <a:endParaRPr lang="nb-NO" sz="1200" dirty="0">
              <a:latin typeface="Calibri" panose="020F0502020204030204" pitchFamily="34" charset="0"/>
              <a:ea typeface="Times"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Calibri" panose="020F0502020204030204" pitchFamily="34" charset="0"/>
                <a:ea typeface="Times" panose="02020603050405020304" pitchFamily="18" charset="0"/>
                <a:cs typeface="Times New Roman" panose="02020603050405020304" pitchFamily="18" charset="0"/>
              </a:rPr>
              <a:t>Erfarer økning, men er usikre på hvorfor. Hypoteser er økt bruk av rusmidler, økt antall innleggelser utløst av rettslige kjennelser og at pasienter er sykere når de blir innlagt. Andre faktorer kan være endret drift og kultur i sykehusene knyttet til kortere liggetid og andre holdninger og mindre trygghet blant yngre ansatte.</a:t>
            </a:r>
          </a:p>
          <a:p>
            <a:endParaRPr lang="nb-NO" dirty="0"/>
          </a:p>
        </p:txBody>
      </p:sp>
      <p:sp>
        <p:nvSpPr>
          <p:cNvPr id="4" name="Plassholder for lysbildenummer 3"/>
          <p:cNvSpPr>
            <a:spLocks noGrp="1"/>
          </p:cNvSpPr>
          <p:nvPr>
            <p:ph type="sldNum" sz="quarter" idx="5"/>
          </p:nvPr>
        </p:nvSpPr>
        <p:spPr/>
        <p:txBody>
          <a:bodyPr/>
          <a:lstStyle/>
          <a:p>
            <a:fld id="{1E807249-6287-4534-AF07-2DDBB22A9383}" type="slidenum">
              <a:rPr lang="nb-NO" smtClean="0"/>
              <a:t>10</a:t>
            </a:fld>
            <a:endParaRPr lang="nb-NO"/>
          </a:p>
        </p:txBody>
      </p:sp>
    </p:spTree>
    <p:extLst>
      <p:ext uri="{BB962C8B-B14F-4D97-AF65-F5344CB8AC3E}">
        <p14:creationId xmlns:p14="http://schemas.microsoft.com/office/powerpoint/2010/main" val="3501843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E807249-6287-4534-AF07-2DDBB22A9383}" type="slidenum">
              <a:rPr lang="nb-NO" smtClean="0"/>
              <a:t>11</a:t>
            </a:fld>
            <a:endParaRPr lang="nb-NO"/>
          </a:p>
        </p:txBody>
      </p:sp>
    </p:spTree>
    <p:extLst>
      <p:ext uri="{BB962C8B-B14F-4D97-AF65-F5344CB8AC3E}">
        <p14:creationId xmlns:p14="http://schemas.microsoft.com/office/powerpoint/2010/main" val="337449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E807249-6287-4534-AF07-2DDBB22A9383}" type="slidenum">
              <a:rPr lang="nb-NO" smtClean="0"/>
              <a:t>12</a:t>
            </a:fld>
            <a:endParaRPr lang="nb-NO"/>
          </a:p>
        </p:txBody>
      </p:sp>
    </p:spTree>
    <p:extLst>
      <p:ext uri="{BB962C8B-B14F-4D97-AF65-F5344CB8AC3E}">
        <p14:creationId xmlns:p14="http://schemas.microsoft.com/office/powerpoint/2010/main" val="4239245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tel 1"/>
          <p:cNvSpPr>
            <a:spLocks noGrp="1"/>
          </p:cNvSpPr>
          <p:nvPr>
            <p:ph type="ctrTitle"/>
          </p:nvPr>
        </p:nvSpPr>
        <p:spPr>
          <a:xfrm>
            <a:off x="539552" y="2060849"/>
            <a:ext cx="7772400" cy="1224136"/>
          </a:xfrm>
        </p:spPr>
        <p:txBody>
          <a:bodyPr/>
          <a:lstStyle>
            <a:lvl1pPr>
              <a:defRPr>
                <a:solidFill>
                  <a:schemeClr val="bg1"/>
                </a:solidFill>
              </a:defRPr>
            </a:lvl1pPr>
          </a:lstStyle>
          <a:p>
            <a:r>
              <a:rPr lang="nb-NO" dirty="0"/>
              <a:t>Klikk for å redigere tittelstil</a:t>
            </a:r>
          </a:p>
        </p:txBody>
      </p:sp>
      <p:sp>
        <p:nvSpPr>
          <p:cNvPr id="3" name="Undertittel 2"/>
          <p:cNvSpPr>
            <a:spLocks noGrp="1"/>
          </p:cNvSpPr>
          <p:nvPr>
            <p:ph type="subTitle" idx="1"/>
          </p:nvPr>
        </p:nvSpPr>
        <p:spPr>
          <a:xfrm>
            <a:off x="539552" y="3501008"/>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Tree>
    <p:extLst>
      <p:ext uri="{BB962C8B-B14F-4D97-AF65-F5344CB8AC3E}">
        <p14:creationId xmlns:p14="http://schemas.microsoft.com/office/powerpoint/2010/main" val="3894673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a:t>Larvik oktober 2022</a:t>
            </a:r>
          </a:p>
        </p:txBody>
      </p:sp>
      <p:sp>
        <p:nvSpPr>
          <p:cNvPr id="6" name="Plassholder for lysbildenummer 5"/>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251609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a:t>Larvik oktober 2022</a:t>
            </a:r>
          </a:p>
        </p:txBody>
      </p:sp>
      <p:sp>
        <p:nvSpPr>
          <p:cNvPr id="6" name="Plassholder for lysbildenummer 5"/>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1723787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tel 1"/>
          <p:cNvSpPr>
            <a:spLocks noGrp="1"/>
          </p:cNvSpPr>
          <p:nvPr>
            <p:ph type="ctrTitle"/>
          </p:nvPr>
        </p:nvSpPr>
        <p:spPr>
          <a:xfrm>
            <a:off x="539552" y="2060849"/>
            <a:ext cx="7772400" cy="1224136"/>
          </a:xfrm>
        </p:spPr>
        <p:txBody>
          <a:bodyPr/>
          <a:lstStyle>
            <a:lvl1pPr>
              <a:defRPr>
                <a:solidFill>
                  <a:schemeClr val="bg1"/>
                </a:solidFill>
              </a:defRPr>
            </a:lvl1pPr>
          </a:lstStyle>
          <a:p>
            <a:r>
              <a:rPr lang="nb-NO" dirty="0"/>
              <a:t>Klikk for å redigere tittelstil</a:t>
            </a:r>
          </a:p>
        </p:txBody>
      </p:sp>
      <p:sp>
        <p:nvSpPr>
          <p:cNvPr id="3" name="Undertittel 2"/>
          <p:cNvSpPr>
            <a:spLocks noGrp="1"/>
          </p:cNvSpPr>
          <p:nvPr>
            <p:ph type="subTitle" idx="1"/>
          </p:nvPr>
        </p:nvSpPr>
        <p:spPr>
          <a:xfrm>
            <a:off x="539552" y="3501008"/>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Tree>
    <p:extLst>
      <p:ext uri="{BB962C8B-B14F-4D97-AF65-F5344CB8AC3E}">
        <p14:creationId xmlns:p14="http://schemas.microsoft.com/office/powerpoint/2010/main" val="1675989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a:t>Larvik oktober 2022</a:t>
            </a:r>
          </a:p>
        </p:txBody>
      </p:sp>
      <p:sp>
        <p:nvSpPr>
          <p:cNvPr id="6" name="Plassholder for lysbildenummer 5"/>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1604866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a:t>Larvik oktober 2022</a:t>
            </a:r>
          </a:p>
        </p:txBody>
      </p:sp>
      <p:sp>
        <p:nvSpPr>
          <p:cNvPr id="6" name="Plassholder for lysbildenummer 5"/>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3551239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a:t>Larvik oktober 2022</a:t>
            </a:r>
          </a:p>
        </p:txBody>
      </p:sp>
      <p:sp>
        <p:nvSpPr>
          <p:cNvPr id="7" name="Plassholder for lysbildenummer 6"/>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1186284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endParaRPr lang="nb-NO"/>
          </a:p>
        </p:txBody>
      </p:sp>
      <p:sp>
        <p:nvSpPr>
          <p:cNvPr id="8" name="Plassholder for bunntekst 7"/>
          <p:cNvSpPr>
            <a:spLocks noGrp="1"/>
          </p:cNvSpPr>
          <p:nvPr>
            <p:ph type="ftr" sz="quarter" idx="11"/>
          </p:nvPr>
        </p:nvSpPr>
        <p:spPr/>
        <p:txBody>
          <a:bodyPr/>
          <a:lstStyle/>
          <a:p>
            <a:r>
              <a:rPr lang="nb-NO"/>
              <a:t>Larvik oktober 2022</a:t>
            </a:r>
          </a:p>
        </p:txBody>
      </p:sp>
      <p:sp>
        <p:nvSpPr>
          <p:cNvPr id="9" name="Plassholder for lysbildenummer 8"/>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3171629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endParaRPr lang="nb-NO"/>
          </a:p>
        </p:txBody>
      </p:sp>
      <p:sp>
        <p:nvSpPr>
          <p:cNvPr id="4" name="Plassholder for bunntekst 3"/>
          <p:cNvSpPr>
            <a:spLocks noGrp="1"/>
          </p:cNvSpPr>
          <p:nvPr>
            <p:ph type="ftr" sz="quarter" idx="11"/>
          </p:nvPr>
        </p:nvSpPr>
        <p:spPr/>
        <p:txBody>
          <a:bodyPr/>
          <a:lstStyle/>
          <a:p>
            <a:r>
              <a:rPr lang="nb-NO"/>
              <a:t>Larvik oktober 2022</a:t>
            </a:r>
          </a:p>
        </p:txBody>
      </p:sp>
      <p:sp>
        <p:nvSpPr>
          <p:cNvPr id="5" name="Plassholder for lysbildenummer 4"/>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510236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a:t>Larvik oktober 2022</a:t>
            </a:r>
          </a:p>
        </p:txBody>
      </p:sp>
      <p:sp>
        <p:nvSpPr>
          <p:cNvPr id="4" name="Plassholder for lysbildenummer 3"/>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931755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a:t>Larvik oktober 2022</a:t>
            </a:r>
          </a:p>
        </p:txBody>
      </p:sp>
      <p:sp>
        <p:nvSpPr>
          <p:cNvPr id="7" name="Plassholder for lysbildenummer 6"/>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14322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a:t>Larvik oktober 2022</a:t>
            </a:r>
          </a:p>
        </p:txBody>
      </p:sp>
      <p:sp>
        <p:nvSpPr>
          <p:cNvPr id="6" name="Plassholder for lysbildenummer 5"/>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2461288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a:t>Larvik oktober 2022</a:t>
            </a:r>
          </a:p>
        </p:txBody>
      </p:sp>
      <p:sp>
        <p:nvSpPr>
          <p:cNvPr id="7" name="Plassholder for lysbildenummer 6"/>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263656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a:t>Larvik oktober 2022</a:t>
            </a:r>
          </a:p>
        </p:txBody>
      </p:sp>
      <p:sp>
        <p:nvSpPr>
          <p:cNvPr id="6" name="Plassholder for lysbildenummer 5"/>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4160334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a:t>Larvik oktober 2022</a:t>
            </a:r>
          </a:p>
        </p:txBody>
      </p:sp>
      <p:sp>
        <p:nvSpPr>
          <p:cNvPr id="6" name="Plassholder for lysbildenummer 5"/>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3628670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tel 1"/>
          <p:cNvSpPr>
            <a:spLocks noGrp="1"/>
          </p:cNvSpPr>
          <p:nvPr>
            <p:ph type="ctrTitle"/>
          </p:nvPr>
        </p:nvSpPr>
        <p:spPr>
          <a:xfrm>
            <a:off x="539552" y="2060849"/>
            <a:ext cx="7772400" cy="1224136"/>
          </a:xfrm>
        </p:spPr>
        <p:txBody>
          <a:bodyPr/>
          <a:lstStyle>
            <a:lvl1pPr>
              <a:defRPr>
                <a:solidFill>
                  <a:schemeClr val="bg1"/>
                </a:solidFill>
              </a:defRPr>
            </a:lvl1pPr>
          </a:lstStyle>
          <a:p>
            <a:r>
              <a:rPr lang="nb-NO" dirty="0"/>
              <a:t>Klikk for å redigere tittelstil</a:t>
            </a:r>
          </a:p>
        </p:txBody>
      </p:sp>
      <p:sp>
        <p:nvSpPr>
          <p:cNvPr id="3" name="Undertittel 2"/>
          <p:cNvSpPr>
            <a:spLocks noGrp="1"/>
          </p:cNvSpPr>
          <p:nvPr>
            <p:ph type="subTitle" idx="1"/>
          </p:nvPr>
        </p:nvSpPr>
        <p:spPr>
          <a:xfrm>
            <a:off x="539552" y="3501008"/>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Tree>
    <p:extLst>
      <p:ext uri="{BB962C8B-B14F-4D97-AF65-F5344CB8AC3E}">
        <p14:creationId xmlns:p14="http://schemas.microsoft.com/office/powerpoint/2010/main" val="2344138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a:t>Larvik oktober 2022</a:t>
            </a:r>
          </a:p>
        </p:txBody>
      </p:sp>
      <p:sp>
        <p:nvSpPr>
          <p:cNvPr id="6" name="Plassholder for lysbildenummer 5"/>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1976159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a:t>Larvik oktober 2022</a:t>
            </a:r>
          </a:p>
        </p:txBody>
      </p:sp>
      <p:sp>
        <p:nvSpPr>
          <p:cNvPr id="6" name="Plassholder for lysbildenummer 5"/>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694311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a:t>Larvik oktober 2022</a:t>
            </a:r>
          </a:p>
        </p:txBody>
      </p:sp>
      <p:sp>
        <p:nvSpPr>
          <p:cNvPr id="7" name="Plassholder for lysbildenummer 6"/>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2083276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endParaRPr lang="nb-NO"/>
          </a:p>
        </p:txBody>
      </p:sp>
      <p:sp>
        <p:nvSpPr>
          <p:cNvPr id="8" name="Plassholder for bunntekst 7"/>
          <p:cNvSpPr>
            <a:spLocks noGrp="1"/>
          </p:cNvSpPr>
          <p:nvPr>
            <p:ph type="ftr" sz="quarter" idx="11"/>
          </p:nvPr>
        </p:nvSpPr>
        <p:spPr/>
        <p:txBody>
          <a:bodyPr/>
          <a:lstStyle/>
          <a:p>
            <a:r>
              <a:rPr lang="nb-NO"/>
              <a:t>Larvik oktober 2022</a:t>
            </a:r>
          </a:p>
        </p:txBody>
      </p:sp>
      <p:sp>
        <p:nvSpPr>
          <p:cNvPr id="9" name="Plassholder for lysbildenummer 8"/>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1306244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endParaRPr lang="nb-NO"/>
          </a:p>
        </p:txBody>
      </p:sp>
      <p:sp>
        <p:nvSpPr>
          <p:cNvPr id="4" name="Plassholder for bunntekst 3"/>
          <p:cNvSpPr>
            <a:spLocks noGrp="1"/>
          </p:cNvSpPr>
          <p:nvPr>
            <p:ph type="ftr" sz="quarter" idx="11"/>
          </p:nvPr>
        </p:nvSpPr>
        <p:spPr/>
        <p:txBody>
          <a:bodyPr/>
          <a:lstStyle/>
          <a:p>
            <a:r>
              <a:rPr lang="nb-NO"/>
              <a:t>Larvik oktober 2022</a:t>
            </a:r>
          </a:p>
        </p:txBody>
      </p:sp>
      <p:sp>
        <p:nvSpPr>
          <p:cNvPr id="5" name="Plassholder for lysbildenummer 4"/>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1310565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a:t>Larvik oktober 2022</a:t>
            </a:r>
          </a:p>
        </p:txBody>
      </p:sp>
      <p:sp>
        <p:nvSpPr>
          <p:cNvPr id="4" name="Plassholder for lysbildenummer 3"/>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268655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a:t>Larvik oktober 2022</a:t>
            </a:r>
          </a:p>
        </p:txBody>
      </p:sp>
      <p:sp>
        <p:nvSpPr>
          <p:cNvPr id="6" name="Plassholder for lysbildenummer 5"/>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276725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a:t>Larvik oktober 2022</a:t>
            </a:r>
          </a:p>
        </p:txBody>
      </p:sp>
      <p:sp>
        <p:nvSpPr>
          <p:cNvPr id="7" name="Plassholder for lysbildenummer 6"/>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524878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a:t>Larvik oktober 2022</a:t>
            </a:r>
          </a:p>
        </p:txBody>
      </p:sp>
      <p:sp>
        <p:nvSpPr>
          <p:cNvPr id="7" name="Plassholder for lysbildenummer 6"/>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4277128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a:t>Larvik oktober 2022</a:t>
            </a:r>
          </a:p>
        </p:txBody>
      </p:sp>
      <p:sp>
        <p:nvSpPr>
          <p:cNvPr id="6" name="Plassholder for lysbildenummer 5"/>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3808849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a:t>Larvik oktober 2022</a:t>
            </a:r>
          </a:p>
        </p:txBody>
      </p:sp>
      <p:sp>
        <p:nvSpPr>
          <p:cNvPr id="6" name="Plassholder for lysbildenummer 5"/>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66334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a:t>Larvik oktober 2022</a:t>
            </a:r>
          </a:p>
        </p:txBody>
      </p:sp>
      <p:sp>
        <p:nvSpPr>
          <p:cNvPr id="7" name="Plassholder for lysbildenummer 6"/>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802366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endParaRPr lang="nb-NO"/>
          </a:p>
        </p:txBody>
      </p:sp>
      <p:sp>
        <p:nvSpPr>
          <p:cNvPr id="8" name="Plassholder for bunntekst 7"/>
          <p:cNvSpPr>
            <a:spLocks noGrp="1"/>
          </p:cNvSpPr>
          <p:nvPr>
            <p:ph type="ftr" sz="quarter" idx="11"/>
          </p:nvPr>
        </p:nvSpPr>
        <p:spPr/>
        <p:txBody>
          <a:bodyPr/>
          <a:lstStyle/>
          <a:p>
            <a:r>
              <a:rPr lang="nb-NO"/>
              <a:t>Larvik oktober 2022</a:t>
            </a:r>
          </a:p>
        </p:txBody>
      </p:sp>
      <p:sp>
        <p:nvSpPr>
          <p:cNvPr id="9" name="Plassholder for lysbildenummer 8"/>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419377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endParaRPr lang="nb-NO"/>
          </a:p>
        </p:txBody>
      </p:sp>
      <p:sp>
        <p:nvSpPr>
          <p:cNvPr id="4" name="Plassholder for bunntekst 3"/>
          <p:cNvSpPr>
            <a:spLocks noGrp="1"/>
          </p:cNvSpPr>
          <p:nvPr>
            <p:ph type="ftr" sz="quarter" idx="11"/>
          </p:nvPr>
        </p:nvSpPr>
        <p:spPr/>
        <p:txBody>
          <a:bodyPr/>
          <a:lstStyle/>
          <a:p>
            <a:r>
              <a:rPr lang="nb-NO"/>
              <a:t>Larvik oktober 2022</a:t>
            </a:r>
          </a:p>
        </p:txBody>
      </p:sp>
      <p:sp>
        <p:nvSpPr>
          <p:cNvPr id="5" name="Plassholder for lysbildenummer 4"/>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214997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a:t>Larvik oktober 2022</a:t>
            </a:r>
          </a:p>
        </p:txBody>
      </p:sp>
      <p:sp>
        <p:nvSpPr>
          <p:cNvPr id="4" name="Plassholder for lysbildenummer 3"/>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349103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a:t>Larvik oktober 2022</a:t>
            </a:r>
          </a:p>
        </p:txBody>
      </p:sp>
      <p:sp>
        <p:nvSpPr>
          <p:cNvPr id="7" name="Plassholder for lysbildenummer 6"/>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255369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a:t>Larvik oktober 2022</a:t>
            </a:r>
          </a:p>
        </p:txBody>
      </p:sp>
      <p:sp>
        <p:nvSpPr>
          <p:cNvPr id="7" name="Plassholder for lysbildenummer 6"/>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420675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289597"/>
            <a:ext cx="9144000" cy="568403"/>
          </a:xfrm>
          <a:prstGeom prst="rect">
            <a:avLst/>
          </a:prstGeom>
        </p:spPr>
      </p:pic>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84168" y="6592267"/>
            <a:ext cx="981472" cy="22110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dirty="0"/>
          </a:p>
        </p:txBody>
      </p:sp>
      <p:sp>
        <p:nvSpPr>
          <p:cNvPr id="5" name="Plassholder for bunntekst 4"/>
          <p:cNvSpPr>
            <a:spLocks noGrp="1"/>
          </p:cNvSpPr>
          <p:nvPr>
            <p:ph type="ftr" sz="quarter" idx="3"/>
          </p:nvPr>
        </p:nvSpPr>
        <p:spPr>
          <a:xfrm>
            <a:off x="6068888" y="6356351"/>
            <a:ext cx="2895600" cy="217447"/>
          </a:xfrm>
          <a:prstGeom prst="rect">
            <a:avLst/>
          </a:prstGeom>
        </p:spPr>
        <p:txBody>
          <a:bodyPr vert="horz" lIns="91440" tIns="45720" rIns="91440" bIns="45720" rtlCol="0" anchor="ctr"/>
          <a:lstStyle>
            <a:lvl1pPr algn="l">
              <a:defRPr sz="1200" b="1">
                <a:solidFill>
                  <a:schemeClr val="accent1"/>
                </a:solidFill>
              </a:defRPr>
            </a:lvl1pPr>
          </a:lstStyle>
          <a:p>
            <a:r>
              <a:rPr lang="nb-NO"/>
              <a:t>Larvik oktober 2022</a:t>
            </a:r>
            <a:endParaRPr lang="nb-NO" dirty="0"/>
          </a:p>
        </p:txBody>
      </p:sp>
      <p:sp>
        <p:nvSpPr>
          <p:cNvPr id="6" name="Plassholder for lysbildenummer 5"/>
          <p:cNvSpPr>
            <a:spLocks noGrp="1"/>
          </p:cNvSpPr>
          <p:nvPr>
            <p:ph type="sldNum" sz="quarter" idx="4"/>
          </p:nvPr>
        </p:nvSpPr>
        <p:spPr>
          <a:xfrm>
            <a:off x="7281664" y="6595929"/>
            <a:ext cx="586408" cy="217447"/>
          </a:xfrm>
          <a:prstGeom prst="rect">
            <a:avLst/>
          </a:prstGeom>
        </p:spPr>
        <p:txBody>
          <a:bodyPr vert="horz" lIns="91440" tIns="45720" rIns="91440" bIns="45720" rtlCol="0" anchor="ctr"/>
          <a:lstStyle>
            <a:lvl1pPr algn="l">
              <a:defRPr sz="1200">
                <a:solidFill>
                  <a:schemeClr val="tx1">
                    <a:tint val="75000"/>
                  </a:schemeClr>
                </a:solidFill>
              </a:defRPr>
            </a:lvl1pPr>
          </a:lstStyle>
          <a:p>
            <a:fld id="{E344D7E1-7312-4A8E-923E-F9E3FA05BB35}" type="slidenum">
              <a:rPr lang="nb-NO" smtClean="0"/>
              <a:pPr/>
              <a:t>‹#›</a:t>
            </a:fld>
            <a:endParaRPr lang="nb-NO" dirty="0"/>
          </a:p>
        </p:txBody>
      </p:sp>
    </p:spTree>
    <p:extLst>
      <p:ext uri="{BB962C8B-B14F-4D97-AF65-F5344CB8AC3E}">
        <p14:creationId xmlns:p14="http://schemas.microsoft.com/office/powerpoint/2010/main" val="3910323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289597"/>
            <a:ext cx="9144000" cy="568403"/>
          </a:xfrm>
          <a:prstGeom prst="rect">
            <a:avLst/>
          </a:prstGeom>
        </p:spPr>
      </p:pic>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84168" y="6592267"/>
            <a:ext cx="981472" cy="22110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dirty="0"/>
          </a:p>
        </p:txBody>
      </p:sp>
      <p:sp>
        <p:nvSpPr>
          <p:cNvPr id="5" name="Plassholder for bunntekst 4"/>
          <p:cNvSpPr>
            <a:spLocks noGrp="1"/>
          </p:cNvSpPr>
          <p:nvPr>
            <p:ph type="ftr" sz="quarter" idx="3"/>
          </p:nvPr>
        </p:nvSpPr>
        <p:spPr>
          <a:xfrm>
            <a:off x="6068888" y="6356351"/>
            <a:ext cx="2895600" cy="217447"/>
          </a:xfrm>
          <a:prstGeom prst="rect">
            <a:avLst/>
          </a:prstGeom>
        </p:spPr>
        <p:txBody>
          <a:bodyPr vert="horz" lIns="91440" tIns="45720" rIns="91440" bIns="45720" rtlCol="0" anchor="ctr"/>
          <a:lstStyle>
            <a:lvl1pPr algn="l">
              <a:defRPr sz="1200" b="1">
                <a:solidFill>
                  <a:schemeClr val="accent1"/>
                </a:solidFill>
              </a:defRPr>
            </a:lvl1pPr>
          </a:lstStyle>
          <a:p>
            <a:r>
              <a:rPr lang="nb-NO"/>
              <a:t>Larvik oktober 2022</a:t>
            </a:r>
            <a:endParaRPr lang="nb-NO" dirty="0"/>
          </a:p>
        </p:txBody>
      </p:sp>
      <p:sp>
        <p:nvSpPr>
          <p:cNvPr id="6" name="Plassholder for lysbildenummer 5"/>
          <p:cNvSpPr>
            <a:spLocks noGrp="1"/>
          </p:cNvSpPr>
          <p:nvPr>
            <p:ph type="sldNum" sz="quarter" idx="4"/>
          </p:nvPr>
        </p:nvSpPr>
        <p:spPr>
          <a:xfrm>
            <a:off x="7281664" y="6595929"/>
            <a:ext cx="586408" cy="217447"/>
          </a:xfrm>
          <a:prstGeom prst="rect">
            <a:avLst/>
          </a:prstGeom>
        </p:spPr>
        <p:txBody>
          <a:bodyPr vert="horz" lIns="91440" tIns="45720" rIns="91440" bIns="45720" rtlCol="0" anchor="ctr"/>
          <a:lstStyle>
            <a:lvl1pPr algn="l">
              <a:defRPr sz="1200">
                <a:solidFill>
                  <a:schemeClr val="tx1">
                    <a:tint val="75000"/>
                  </a:schemeClr>
                </a:solidFill>
              </a:defRPr>
            </a:lvl1pPr>
          </a:lstStyle>
          <a:p>
            <a:fld id="{E344D7E1-7312-4A8E-923E-F9E3FA05BB35}" type="slidenum">
              <a:rPr lang="nb-NO" smtClean="0"/>
              <a:pPr/>
              <a:t>‹#›</a:t>
            </a:fld>
            <a:endParaRPr lang="nb-NO" dirty="0"/>
          </a:p>
        </p:txBody>
      </p:sp>
    </p:spTree>
    <p:extLst>
      <p:ext uri="{BB962C8B-B14F-4D97-AF65-F5344CB8AC3E}">
        <p14:creationId xmlns:p14="http://schemas.microsoft.com/office/powerpoint/2010/main" val="1670748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289597"/>
            <a:ext cx="9144000" cy="568403"/>
          </a:xfrm>
          <a:prstGeom prst="rect">
            <a:avLst/>
          </a:prstGeom>
        </p:spPr>
      </p:pic>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84168" y="6592267"/>
            <a:ext cx="981472" cy="22110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dirty="0"/>
          </a:p>
        </p:txBody>
      </p:sp>
      <p:sp>
        <p:nvSpPr>
          <p:cNvPr id="5" name="Plassholder for bunntekst 4"/>
          <p:cNvSpPr>
            <a:spLocks noGrp="1"/>
          </p:cNvSpPr>
          <p:nvPr>
            <p:ph type="ftr" sz="quarter" idx="3"/>
          </p:nvPr>
        </p:nvSpPr>
        <p:spPr>
          <a:xfrm>
            <a:off x="6068888" y="6356351"/>
            <a:ext cx="2895600" cy="217447"/>
          </a:xfrm>
          <a:prstGeom prst="rect">
            <a:avLst/>
          </a:prstGeom>
        </p:spPr>
        <p:txBody>
          <a:bodyPr vert="horz" lIns="91440" tIns="45720" rIns="91440" bIns="45720" rtlCol="0" anchor="ctr"/>
          <a:lstStyle>
            <a:lvl1pPr algn="l">
              <a:defRPr sz="1200" b="1">
                <a:solidFill>
                  <a:schemeClr val="accent1"/>
                </a:solidFill>
              </a:defRPr>
            </a:lvl1pPr>
          </a:lstStyle>
          <a:p>
            <a:r>
              <a:rPr lang="nb-NO"/>
              <a:t>Larvik oktober 2022</a:t>
            </a:r>
            <a:endParaRPr lang="nb-NO" dirty="0"/>
          </a:p>
        </p:txBody>
      </p:sp>
      <p:sp>
        <p:nvSpPr>
          <p:cNvPr id="6" name="Plassholder for lysbildenummer 5"/>
          <p:cNvSpPr>
            <a:spLocks noGrp="1"/>
          </p:cNvSpPr>
          <p:nvPr>
            <p:ph type="sldNum" sz="quarter" idx="4"/>
          </p:nvPr>
        </p:nvSpPr>
        <p:spPr>
          <a:xfrm>
            <a:off x="7281664" y="6595929"/>
            <a:ext cx="586408" cy="217447"/>
          </a:xfrm>
          <a:prstGeom prst="rect">
            <a:avLst/>
          </a:prstGeom>
        </p:spPr>
        <p:txBody>
          <a:bodyPr vert="horz" lIns="91440" tIns="45720" rIns="91440" bIns="45720" rtlCol="0" anchor="ctr"/>
          <a:lstStyle>
            <a:lvl1pPr algn="l">
              <a:defRPr sz="1200">
                <a:solidFill>
                  <a:schemeClr val="tx1">
                    <a:tint val="75000"/>
                  </a:schemeClr>
                </a:solidFill>
              </a:defRPr>
            </a:lvl1pPr>
          </a:lstStyle>
          <a:p>
            <a:fld id="{E344D7E1-7312-4A8E-923E-F9E3FA05BB35}" type="slidenum">
              <a:rPr lang="nb-NO" smtClean="0"/>
              <a:pPr/>
              <a:t>‹#›</a:t>
            </a:fld>
            <a:endParaRPr lang="nb-NO" dirty="0"/>
          </a:p>
        </p:txBody>
      </p:sp>
    </p:spTree>
    <p:extLst>
      <p:ext uri="{BB962C8B-B14F-4D97-AF65-F5344CB8AC3E}">
        <p14:creationId xmlns:p14="http://schemas.microsoft.com/office/powerpoint/2010/main" val="36493419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s://www.helsedirektoratet.no/rundskriv/helsetjenestens-og-politiets-ansvar-for-personer-med-psykisk-lidelse"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lovdata.no/lov/1995-08-04-53/%C2%A712"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www.helsedirektoratet.no/tema/tvang-i-psykisk-helsevern/oppfolging-av-personer-domt-til-tvungent-psykisk-helsever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lovdata.no/forskrift/2015-06-25-793/%C2%A718"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lovdata.no/lov/2011-06-24-30/%C2%A73-1" TargetMode="External"/><Relationship Id="rId2" Type="http://schemas.openxmlformats.org/officeDocument/2006/relationships/hyperlink" Target="https://lovdata.no/lov/1999-07-02-61/%C2%A72-1a"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www.helsedirektoratet.no/rundskriv/psykisk-helsevernloven-med-kommentarer/etablering-og-opphor-av-tvungent-psykisk-helsevern#paragraf-3-4-forbud-mot-overforing-fra-frivillig-til-tvungent-psykisk-helsevern"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www.helsedirektoratet.no/rundskriv/psykisk-helsevernloven-med-kommentarer/etablering-og-opphor-av-tvungent-psykisk-helsevern#paragraf-3-3-vilkar-for-vedtak-om-tvungent-psykisk-helsever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helsedirektoratet.no/rundskriv/psykisk-helsevernloven-med-kommentarer/etablering-og-opphor-av-tvungent-psykisk-helsevern#paragraf-3-3-vilkar-for-vedtak-om-tvungent-psykisk-helsevern" TargetMode="External"/><Relationship Id="rId2" Type="http://schemas.openxmlformats.org/officeDocument/2006/relationships/hyperlink" Target="https://lovdata.no/dokument/NL/lov/1981-05-22-25?q=straffeprosessloven" TargetMode="External"/><Relationship Id="rId1" Type="http://schemas.openxmlformats.org/officeDocument/2006/relationships/slideLayout" Target="../slideLayouts/slideLayout13.xml"/><Relationship Id="rId4" Type="http://schemas.openxmlformats.org/officeDocument/2006/relationships/hyperlink" Target="https://www.helsedirektoratet.no/tema/psykisk-helsevernloven/personer-plassert-i-psykiatrisk-institusjon-etter-straffeprosesslovens-167-2011.pdf/_/attachment/inline/66dd14a3-6fba-4a7e-b3e6-7d4077119681:12aeea748db48843b1ea2e0b998c496a1cad9129/Psykisk%20helsevernlovens%20anvendelse%20overfor%20pasienter%20i%20psykiatrisk%20institusjon%202004.pdf"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ukom.no/rapporter/hva-kan-vi-laere-etter-et-drap-begatt-i-psykotisk-tilstand/sammendra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hyperlink" Target="https://www.helsedirektoratet.no/tema/psykisk-helsevernloven"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mailto:varin.hellevik@helsedir.no"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helsedirektoratet.no/tema/psykisk-helsevernloven/Brev%20fra%20Justisdep.%20om%20phvl.%20%C2%A7%203-6,%20politiets%20bistandsplikt%20(2022).pdf/_/attachment/inline/e62cf320-df1e-4d93-afd8-c69553f85d37:652ffbb133359ef8626dba5b51cb485d443f0935/Brev%20fra%20Justisdep.%20om%20phvl.%20%C2%A7%203-6,%20politiets%20bistandsplikt%20(2022).pdf"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539552" y="260648"/>
            <a:ext cx="7920880" cy="3816424"/>
          </a:xfrm>
        </p:spPr>
        <p:txBody>
          <a:bodyPr>
            <a:normAutofit/>
          </a:bodyPr>
          <a:lstStyle/>
          <a:p>
            <a:pPr algn="ctr"/>
            <a:r>
              <a:rPr lang="nb-NO" dirty="0"/>
              <a:t>Rundskriv om helsetjenestens og politiets ansvar for personer med psykisk lidelse </a:t>
            </a:r>
            <a:br>
              <a:rPr lang="nb-NO" dirty="0"/>
            </a:br>
            <a:r>
              <a:rPr lang="nb-NO" dirty="0"/>
              <a:t>– oppgaver og samarbeid</a:t>
            </a:r>
            <a:br>
              <a:rPr lang="nb-NO" dirty="0"/>
            </a:br>
            <a:br>
              <a:rPr lang="nb-NO" dirty="0"/>
            </a:br>
            <a:r>
              <a:rPr lang="nb-NO" sz="2400" dirty="0"/>
              <a:t>Helsedirektoratet og Politidirektoratet - publisert juli 2023</a:t>
            </a:r>
          </a:p>
        </p:txBody>
      </p:sp>
      <p:sp>
        <p:nvSpPr>
          <p:cNvPr id="5" name="Undertittel 4"/>
          <p:cNvSpPr>
            <a:spLocks noGrp="1"/>
          </p:cNvSpPr>
          <p:nvPr>
            <p:ph type="subTitle" idx="1"/>
          </p:nvPr>
        </p:nvSpPr>
        <p:spPr>
          <a:xfrm>
            <a:off x="539552" y="4077072"/>
            <a:ext cx="7416824" cy="2016224"/>
          </a:xfrm>
        </p:spPr>
        <p:txBody>
          <a:bodyPr>
            <a:normAutofit/>
          </a:bodyPr>
          <a:lstStyle/>
          <a:p>
            <a:pPr algn="ctr"/>
            <a:endParaRPr lang="nb-NO" sz="3200" dirty="0"/>
          </a:p>
          <a:p>
            <a:pPr algn="ctr"/>
            <a:r>
              <a:rPr lang="nb-NO" dirty="0"/>
              <a:t>Sikkerhetsseminaret 2023</a:t>
            </a:r>
          </a:p>
          <a:p>
            <a:pPr algn="ctr"/>
            <a:r>
              <a:rPr lang="nb-NO" dirty="0"/>
              <a:t>  seniorrådgiver/advokat Vårin Hellevik</a:t>
            </a:r>
          </a:p>
          <a:p>
            <a:pPr algn="ctr"/>
            <a:endParaRPr lang="nb-NO" dirty="0"/>
          </a:p>
          <a:p>
            <a:pPr algn="ctr"/>
            <a:endParaRPr lang="nb-NO" dirty="0"/>
          </a:p>
        </p:txBody>
      </p:sp>
    </p:spTree>
    <p:extLst>
      <p:ext uri="{BB962C8B-B14F-4D97-AF65-F5344CB8AC3E}">
        <p14:creationId xmlns:p14="http://schemas.microsoft.com/office/powerpoint/2010/main" val="3427745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dato 3"/>
          <p:cNvSpPr txBox="1">
            <a:spLocks noGrp="1"/>
          </p:cNvSpPr>
          <p:nvPr/>
        </p:nvSpPr>
        <p:spPr bwMode="auto">
          <a:xfrm>
            <a:off x="1641872" y="5632847"/>
            <a:ext cx="1427559" cy="34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nchor="b"/>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eaLnBrk="1" hangingPunct="1">
              <a:spcBef>
                <a:spcPct val="0"/>
              </a:spcBef>
              <a:buClr>
                <a:srgbClr val="000000"/>
              </a:buClr>
              <a:buFontTx/>
              <a:buNone/>
            </a:pPr>
            <a:endParaRPr lang="nb-NO" altLang="nb-NO" sz="1050">
              <a:solidFill>
                <a:srgbClr val="545472"/>
              </a:solidFill>
            </a:endParaRPr>
          </a:p>
        </p:txBody>
      </p:sp>
      <p:sp>
        <p:nvSpPr>
          <p:cNvPr id="117763" name="Rectangle 2"/>
          <p:cNvSpPr>
            <a:spLocks noGrp="1" noChangeArrowheads="1"/>
          </p:cNvSpPr>
          <p:nvPr>
            <p:ph type="title" idx="4294967295"/>
          </p:nvPr>
        </p:nvSpPr>
        <p:spPr>
          <a:xfrm>
            <a:off x="980955" y="476672"/>
            <a:ext cx="6630898" cy="542503"/>
          </a:xfrm>
        </p:spPr>
        <p:txBody>
          <a:bodyPr rtlCol="0">
            <a:noAutofit/>
          </a:bodyPr>
          <a:lstStyle/>
          <a:p>
            <a:pPr>
              <a:defRPr/>
            </a:pPr>
            <a:r>
              <a:rPr lang="nb-NO" sz="3600" dirty="0">
                <a:latin typeface="Calibri" panose="020F0502020204030204" pitchFamily="34" charset="0"/>
                <a:ea typeface="Calibri" panose="020F0502020204030204" pitchFamily="34" charset="0"/>
                <a:cs typeface="Times New Roman" panose="02020603050405020304" pitchFamily="18" charset="0"/>
              </a:rPr>
              <a:t>Innspill fra politiet </a:t>
            </a:r>
            <a:endParaRPr lang="nb-NO" sz="3600" dirty="0">
              <a:latin typeface="Times New Roman" pitchFamily="18" charset="0"/>
            </a:endParaRPr>
          </a:p>
        </p:txBody>
      </p:sp>
      <p:sp>
        <p:nvSpPr>
          <p:cNvPr id="12292" name="Rectangle 3"/>
          <p:cNvSpPr>
            <a:spLocks noGrp="1" noChangeArrowheads="1"/>
          </p:cNvSpPr>
          <p:nvPr>
            <p:ph type="body" idx="4294967295"/>
          </p:nvPr>
        </p:nvSpPr>
        <p:spPr>
          <a:xfrm>
            <a:off x="980954" y="1196752"/>
            <a:ext cx="7407469" cy="4968552"/>
          </a:xfrm>
        </p:spPr>
        <p:txBody>
          <a:bodyPr>
            <a:normAutofit/>
          </a:bodyPr>
          <a:lstStyle/>
          <a:p>
            <a:pPr>
              <a:lnSpc>
                <a:spcPct val="107000"/>
              </a:lnSpc>
              <a:spcAft>
                <a:spcPts val="600"/>
              </a:spcAft>
            </a:pPr>
            <a:r>
              <a:rPr lang="nb-NO" sz="2000" dirty="0">
                <a:latin typeface="Calibri" panose="020F0502020204030204" pitchFamily="34" charset="0"/>
                <a:ea typeface="Calibri" panose="020F0502020204030204" pitchFamily="34" charset="0"/>
                <a:cs typeface="Times New Roman" panose="02020603050405020304" pitchFamily="18" charset="0"/>
              </a:rPr>
              <a:t>Stadig flere «psykiatri-oppdrag»</a:t>
            </a:r>
          </a:p>
          <a:p>
            <a:pPr>
              <a:lnSpc>
                <a:spcPct val="107000"/>
              </a:lnSpc>
              <a:spcAft>
                <a:spcPts val="600"/>
              </a:spcAft>
            </a:pPr>
            <a:r>
              <a:rPr lang="nb-NO" sz="2000" dirty="0">
                <a:latin typeface="Calibri" panose="020F0502020204030204" pitchFamily="34" charset="0"/>
                <a:ea typeface="Calibri" panose="020F0502020204030204" pitchFamily="34" charset="0"/>
                <a:cs typeface="Times New Roman" panose="02020603050405020304" pitchFamily="18" charset="0"/>
              </a:rPr>
              <a:t>For dårlige vurderinger av bistandsbehov </a:t>
            </a:r>
          </a:p>
          <a:p>
            <a:pPr>
              <a:lnSpc>
                <a:spcPct val="107000"/>
              </a:lnSpc>
              <a:spcAft>
                <a:spcPts val="600"/>
              </a:spcAft>
            </a:pPr>
            <a:r>
              <a:rPr lang="nb-NO" sz="2000" dirty="0">
                <a:latin typeface="Calibri" panose="020F0502020204030204" pitchFamily="34" charset="0"/>
                <a:ea typeface="Calibri" panose="020F0502020204030204" pitchFamily="34" charset="0"/>
                <a:cs typeface="Times New Roman" panose="02020603050405020304" pitchFamily="18" charset="0"/>
              </a:rPr>
              <a:t>Politiet utfører oppgaver helse - gitt rett utstyr, personell og kompetanse, kunne utført selv (eks. til tilstedeværelse ved avdeling) </a:t>
            </a:r>
          </a:p>
          <a:p>
            <a:pPr lvl="1">
              <a:lnSpc>
                <a:spcPct val="107000"/>
              </a:lnSpc>
              <a:spcAft>
                <a:spcPts val="600"/>
              </a:spcAft>
            </a:pPr>
            <a:r>
              <a:rPr lang="nb-NO" sz="2000" dirty="0">
                <a:solidFill>
                  <a:schemeClr val="accent1">
                    <a:lumMod val="50000"/>
                  </a:schemeClr>
                </a:solidFill>
                <a:latin typeface="+mj-lt"/>
              </a:rPr>
              <a:t>behovet for politiets bistand i enkelte tilfeller oppstår som følge av ressursmangel i helsetjenesten</a:t>
            </a:r>
            <a:r>
              <a:rPr lang="nb-NO" sz="2000" dirty="0">
                <a:solidFill>
                  <a:schemeClr val="accent1">
                    <a:lumMod val="50000"/>
                  </a:schemeClr>
                </a:solidFill>
              </a:rPr>
              <a:t>.</a:t>
            </a:r>
            <a:endParaRPr lang="nb-NO"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b-NO" sz="2000" dirty="0">
                <a:latin typeface="Calibri" panose="020F0502020204030204" pitchFamily="34" charset="0"/>
                <a:ea typeface="Calibri" panose="020F0502020204030204" pitchFamily="34" charset="0"/>
                <a:cs typeface="Times New Roman" panose="02020603050405020304" pitchFamily="18" charset="0"/>
              </a:rPr>
              <a:t>Et problem at politi brukes "for sikkerhets skyld". Også at de må bli på legevakten "for sikkerhets skyld«/HMS tiltak</a:t>
            </a:r>
          </a:p>
          <a:p>
            <a:pPr>
              <a:lnSpc>
                <a:spcPct val="107000"/>
              </a:lnSpc>
              <a:spcAft>
                <a:spcPts val="600"/>
              </a:spcAft>
            </a:pPr>
            <a:r>
              <a:rPr lang="nb-NO" sz="2000" dirty="0">
                <a:latin typeface="Calibri" panose="020F0502020204030204" pitchFamily="34" charset="0"/>
                <a:ea typeface="Calibri" panose="020F0502020204030204" pitchFamily="34" charset="0"/>
                <a:cs typeface="Times New Roman" panose="02020603050405020304" pitchFamily="18" charset="0"/>
              </a:rPr>
              <a:t>Psykiatribil vil være egnet og bra </a:t>
            </a:r>
          </a:p>
          <a:p>
            <a:pPr>
              <a:lnSpc>
                <a:spcPct val="91000"/>
              </a:lnSpc>
            </a:pPr>
            <a:r>
              <a:rPr lang="nb-NO" sz="2000" dirty="0">
                <a:latin typeface="Calibri" panose="020F0502020204030204" pitchFamily="34" charset="0"/>
                <a:ea typeface="Calibri" panose="020F0502020204030204" pitchFamily="34" charset="0"/>
                <a:cs typeface="Times New Roman" panose="02020603050405020304" pitchFamily="18" charset="0"/>
              </a:rPr>
              <a:t>Mindre tvang og færre sengeplasser i helse gjør at politiets "uregistrerte" tvang i stedet vokser </a:t>
            </a:r>
          </a:p>
          <a:p>
            <a:pPr eaLnBrk="1" hangingPunct="1">
              <a:lnSpc>
                <a:spcPct val="91000"/>
              </a:lnSpc>
            </a:pPr>
            <a:endParaRPr lang="nb-NO" altLang="nb-NO" dirty="0"/>
          </a:p>
        </p:txBody>
      </p:sp>
      <p:sp>
        <p:nvSpPr>
          <p:cNvPr id="12293" name="Plassholder for bunntekst 6"/>
          <p:cNvSpPr txBox="1">
            <a:spLocks noGrp="1"/>
          </p:cNvSpPr>
          <p:nvPr/>
        </p:nvSpPr>
        <p:spPr bwMode="auto">
          <a:xfrm>
            <a:off x="3492104" y="5481637"/>
            <a:ext cx="21717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nb-NO" altLang="nb-NO" sz="1050">
              <a:latin typeface="Arial" charset="0"/>
            </a:endParaRPr>
          </a:p>
        </p:txBody>
      </p:sp>
    </p:spTree>
    <p:extLst>
      <p:ext uri="{BB962C8B-B14F-4D97-AF65-F5344CB8AC3E}">
        <p14:creationId xmlns:p14="http://schemas.microsoft.com/office/powerpoint/2010/main" val="1022691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dato 3"/>
          <p:cNvSpPr txBox="1">
            <a:spLocks noGrp="1"/>
          </p:cNvSpPr>
          <p:nvPr/>
        </p:nvSpPr>
        <p:spPr bwMode="auto">
          <a:xfrm>
            <a:off x="1641872" y="5632847"/>
            <a:ext cx="1427559" cy="34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nchor="b"/>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eaLnBrk="1" hangingPunct="1">
              <a:spcBef>
                <a:spcPct val="0"/>
              </a:spcBef>
              <a:buClr>
                <a:srgbClr val="000000"/>
              </a:buClr>
              <a:buFontTx/>
              <a:buNone/>
            </a:pPr>
            <a:endParaRPr lang="nb-NO" altLang="nb-NO" sz="1050">
              <a:solidFill>
                <a:srgbClr val="545472"/>
              </a:solidFill>
            </a:endParaRPr>
          </a:p>
        </p:txBody>
      </p:sp>
      <p:sp>
        <p:nvSpPr>
          <p:cNvPr id="117763" name="Rectangle 2"/>
          <p:cNvSpPr>
            <a:spLocks noGrp="1" noChangeArrowheads="1"/>
          </p:cNvSpPr>
          <p:nvPr>
            <p:ph type="title" idx="4294967295"/>
          </p:nvPr>
        </p:nvSpPr>
        <p:spPr>
          <a:xfrm>
            <a:off x="980955" y="404664"/>
            <a:ext cx="6630898" cy="958601"/>
          </a:xfrm>
        </p:spPr>
        <p:txBody>
          <a:bodyPr rtlCol="0">
            <a:normAutofit/>
          </a:bodyPr>
          <a:lstStyle/>
          <a:p>
            <a:pPr>
              <a:defRPr/>
            </a:pPr>
            <a:r>
              <a:rPr lang="nb-NO" sz="3600" dirty="0"/>
              <a:t>Innspill fra helsetjenesten </a:t>
            </a:r>
          </a:p>
        </p:txBody>
      </p:sp>
      <p:sp>
        <p:nvSpPr>
          <p:cNvPr id="12292" name="Rectangle 3"/>
          <p:cNvSpPr>
            <a:spLocks noGrp="1" noChangeArrowheads="1"/>
          </p:cNvSpPr>
          <p:nvPr>
            <p:ph type="body" idx="4294967295"/>
          </p:nvPr>
        </p:nvSpPr>
        <p:spPr>
          <a:xfrm>
            <a:off x="980955" y="1363264"/>
            <a:ext cx="7182090" cy="4802040"/>
          </a:xfrm>
        </p:spPr>
        <p:txBody>
          <a:bodyPr>
            <a:normAutofit/>
          </a:bodyPr>
          <a:lstStyle/>
          <a:p>
            <a:pPr marL="0" indent="0">
              <a:lnSpc>
                <a:spcPct val="91000"/>
              </a:lnSpc>
              <a:buNone/>
            </a:pPr>
            <a:r>
              <a:rPr lang="nb-NO" sz="1800" b="1" u="sng" dirty="0">
                <a:latin typeface="Calibri" panose="020F0502020204030204" pitchFamily="34" charset="0"/>
                <a:ea typeface="Times" panose="02020603050405020304" pitchFamily="18" charset="0"/>
                <a:cs typeface="Times New Roman" panose="02020603050405020304" pitchFamily="18" charset="0"/>
              </a:rPr>
              <a:t>Sykepleierforbundet</a:t>
            </a:r>
            <a:endParaRPr lang="nb-NO" sz="1800" dirty="0">
              <a:latin typeface="Calibri" panose="020F0502020204030204" pitchFamily="34" charset="0"/>
              <a:ea typeface="Times" panose="02020603050405020304" pitchFamily="18" charset="0"/>
              <a:cs typeface="Times New Roman" panose="02020603050405020304" pitchFamily="18" charset="0"/>
            </a:endParaRPr>
          </a:p>
          <a:p>
            <a:pPr marL="0" indent="0">
              <a:buNone/>
            </a:pPr>
            <a:r>
              <a:rPr lang="nb-NO" sz="1800" dirty="0">
                <a:latin typeface="Calibri" panose="020F0502020204030204" pitchFamily="34" charset="0"/>
                <a:ea typeface="Times" panose="02020603050405020304" pitchFamily="18" charset="0"/>
                <a:cs typeface="Times New Roman" panose="02020603050405020304" pitchFamily="18" charset="0"/>
              </a:rPr>
              <a:t>Flere medlemmer oppgir at politiet ikke kommer på anmodning, med mindre pasienten allerede har utagert og påført skade på enten personal eller inventar. </a:t>
            </a:r>
          </a:p>
          <a:p>
            <a:r>
              <a:rPr lang="nb-NO" sz="1800" dirty="0">
                <a:latin typeface="Calibri" panose="020F0502020204030204" pitchFamily="34" charset="0"/>
                <a:ea typeface="Times" panose="02020603050405020304" pitchFamily="18" charset="0"/>
                <a:cs typeface="Times New Roman" panose="02020603050405020304" pitchFamily="18" charset="0"/>
              </a:rPr>
              <a:t>Det største problemet er at politi ikke er tilgjengelig – et kapasitets problem</a:t>
            </a:r>
          </a:p>
          <a:p>
            <a:endParaRPr lang="nb-NO" altLang="nb-NO" sz="1800" dirty="0">
              <a:latin typeface="Calibri" panose="020F0502020204030204" pitchFamily="34" charset="0"/>
              <a:cs typeface="Times New Roman" panose="02020603050405020304" pitchFamily="18" charset="0"/>
            </a:endParaRPr>
          </a:p>
          <a:p>
            <a:pPr marL="0" indent="0">
              <a:buNone/>
            </a:pPr>
            <a:r>
              <a:rPr lang="nb-NO" sz="1800" b="1" u="sng" dirty="0">
                <a:latin typeface="Calibri" panose="020F0502020204030204" pitchFamily="34" charset="0"/>
                <a:ea typeface="Times" panose="02020603050405020304" pitchFamily="18" charset="0"/>
                <a:cs typeface="Times New Roman" panose="02020603050405020304" pitchFamily="18" charset="0"/>
              </a:rPr>
              <a:t>Legeforeningen</a:t>
            </a:r>
            <a:endParaRPr lang="nb-NO" sz="1800" dirty="0">
              <a:latin typeface="Calibri" panose="020F0502020204030204" pitchFamily="34" charset="0"/>
              <a:ea typeface="Times" panose="02020603050405020304" pitchFamily="18" charset="0"/>
              <a:cs typeface="Times New Roman" panose="02020603050405020304" pitchFamily="18" charset="0"/>
            </a:endParaRPr>
          </a:p>
          <a:p>
            <a:pPr marL="0" indent="0">
              <a:buNone/>
            </a:pPr>
            <a:r>
              <a:rPr lang="nb-NO" altLang="nb-NO" sz="1800" dirty="0"/>
              <a:t>Kort oppsummert er erfaringene at samarbeidet med politiet ofte er godt, og at rundskrivet slik det er i dag er nyttig og brukes i opplæring. </a:t>
            </a:r>
          </a:p>
          <a:p>
            <a:pPr marL="0" indent="0">
              <a:buNone/>
            </a:pPr>
            <a:r>
              <a:rPr lang="nb-NO" sz="1800" dirty="0">
                <a:latin typeface="Calibri" panose="020F0502020204030204" pitchFamily="34" charset="0"/>
                <a:ea typeface="Times" panose="02020603050405020304" pitchFamily="18" charset="0"/>
                <a:cs typeface="Times New Roman" panose="02020603050405020304" pitchFamily="18" charset="0"/>
              </a:rPr>
              <a:t>Noen opplever svært byråkratiske løsninger for å kunne få bistand.</a:t>
            </a:r>
          </a:p>
          <a:p>
            <a:pPr marL="0" indent="0">
              <a:buNone/>
            </a:pPr>
            <a:endParaRPr lang="nb-NO" sz="1800" u="sng" dirty="0">
              <a:latin typeface="Calibri" panose="020F0502020204030204" pitchFamily="34" charset="0"/>
              <a:ea typeface="Times" panose="02020603050405020304" pitchFamily="18" charset="0"/>
              <a:cs typeface="Times New Roman" panose="02020603050405020304" pitchFamily="18" charset="0"/>
            </a:endParaRPr>
          </a:p>
          <a:p>
            <a:pPr marL="0" indent="0">
              <a:buNone/>
            </a:pPr>
            <a:r>
              <a:rPr lang="nb-NO" sz="1800" b="1" u="sng" dirty="0">
                <a:latin typeface="Calibri" panose="020F0502020204030204" pitchFamily="34" charset="0"/>
                <a:ea typeface="Times" panose="02020603050405020304" pitchFamily="18" charset="0"/>
                <a:cs typeface="Times New Roman" panose="02020603050405020304" pitchFamily="18" charset="0"/>
              </a:rPr>
              <a:t>Psykologforeningen</a:t>
            </a:r>
            <a:r>
              <a:rPr lang="nb-NO" sz="1800" dirty="0">
                <a:latin typeface="Calibri" panose="020F0502020204030204" pitchFamily="34" charset="0"/>
                <a:ea typeface="Times" panose="02020603050405020304" pitchFamily="18" charset="0"/>
                <a:cs typeface="Times New Roman" panose="02020603050405020304" pitchFamily="18" charset="0"/>
              </a:rPr>
              <a:t> </a:t>
            </a:r>
          </a:p>
          <a:p>
            <a:pPr marL="0" indent="0">
              <a:buNone/>
            </a:pPr>
            <a:r>
              <a:rPr lang="nb-NO" sz="1800" dirty="0">
                <a:latin typeface="Calibri" panose="020F0502020204030204" pitchFamily="34" charset="0"/>
                <a:ea typeface="Times" panose="02020603050405020304" pitchFamily="18" charset="0"/>
                <a:cs typeface="Times New Roman" panose="02020603050405020304" pitchFamily="18" charset="0"/>
              </a:rPr>
              <a:t>Hender at politiet krever at helsepersonell skal være med på transport, når helse ikke kan forlate sin post.</a:t>
            </a:r>
          </a:p>
          <a:p>
            <a:endParaRPr lang="nb-NO" altLang="nb-NO" dirty="0"/>
          </a:p>
        </p:txBody>
      </p:sp>
      <p:sp>
        <p:nvSpPr>
          <p:cNvPr id="12293" name="Plassholder for bunntekst 6"/>
          <p:cNvSpPr txBox="1">
            <a:spLocks noGrp="1"/>
          </p:cNvSpPr>
          <p:nvPr/>
        </p:nvSpPr>
        <p:spPr bwMode="auto">
          <a:xfrm>
            <a:off x="3492104" y="5481637"/>
            <a:ext cx="21717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nb-NO" altLang="nb-NO" sz="1050">
              <a:latin typeface="Arial" charset="0"/>
            </a:endParaRPr>
          </a:p>
        </p:txBody>
      </p:sp>
    </p:spTree>
    <p:extLst>
      <p:ext uri="{BB962C8B-B14F-4D97-AF65-F5344CB8AC3E}">
        <p14:creationId xmlns:p14="http://schemas.microsoft.com/office/powerpoint/2010/main" val="129680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dato 3"/>
          <p:cNvSpPr txBox="1">
            <a:spLocks noGrp="1"/>
          </p:cNvSpPr>
          <p:nvPr/>
        </p:nvSpPr>
        <p:spPr bwMode="auto">
          <a:xfrm>
            <a:off x="1641872" y="5632847"/>
            <a:ext cx="1427559" cy="34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nchor="b"/>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eaLnBrk="1" hangingPunct="1">
              <a:spcBef>
                <a:spcPct val="0"/>
              </a:spcBef>
              <a:buClr>
                <a:srgbClr val="000000"/>
              </a:buClr>
              <a:buFontTx/>
              <a:buNone/>
            </a:pPr>
            <a:endParaRPr lang="nb-NO" altLang="nb-NO" sz="1050">
              <a:solidFill>
                <a:srgbClr val="545472"/>
              </a:solidFill>
            </a:endParaRPr>
          </a:p>
        </p:txBody>
      </p:sp>
      <p:sp>
        <p:nvSpPr>
          <p:cNvPr id="117763" name="Rectangle 2"/>
          <p:cNvSpPr>
            <a:spLocks noGrp="1" noChangeArrowheads="1"/>
          </p:cNvSpPr>
          <p:nvPr>
            <p:ph type="title" idx="4294967295"/>
          </p:nvPr>
        </p:nvSpPr>
        <p:spPr>
          <a:xfrm>
            <a:off x="980955" y="284202"/>
            <a:ext cx="6630898" cy="894189"/>
          </a:xfrm>
        </p:spPr>
        <p:txBody>
          <a:bodyPr rtlCol="0">
            <a:normAutofit/>
          </a:bodyPr>
          <a:lstStyle/>
          <a:p>
            <a:pPr>
              <a:defRPr/>
            </a:pPr>
            <a:r>
              <a:rPr lang="nb-NO" sz="3600" dirty="0"/>
              <a:t>Innspill fra helsetjenesten (forts.)</a:t>
            </a:r>
          </a:p>
        </p:txBody>
      </p:sp>
      <p:sp>
        <p:nvSpPr>
          <p:cNvPr id="12292" name="Rectangle 3"/>
          <p:cNvSpPr>
            <a:spLocks noGrp="1" noChangeArrowheads="1"/>
          </p:cNvSpPr>
          <p:nvPr>
            <p:ph type="body" idx="4294967295"/>
          </p:nvPr>
        </p:nvSpPr>
        <p:spPr>
          <a:xfrm>
            <a:off x="980955" y="1178390"/>
            <a:ext cx="7119437" cy="5058921"/>
          </a:xfrm>
        </p:spPr>
        <p:txBody>
          <a:bodyPr>
            <a:normAutofit lnSpcReduction="10000"/>
          </a:bodyPr>
          <a:lstStyle/>
          <a:p>
            <a:pPr>
              <a:lnSpc>
                <a:spcPct val="91000"/>
              </a:lnSpc>
            </a:pPr>
            <a:r>
              <a:rPr lang="nb-NO" altLang="nb-NO" sz="1800" dirty="0"/>
              <a:t>Uklarheter i tolkning av hvem som kan foreta fysisk maktutøvelse utenfor institusjon</a:t>
            </a:r>
          </a:p>
          <a:p>
            <a:pPr marL="0" indent="0">
              <a:lnSpc>
                <a:spcPct val="91000"/>
              </a:lnSpc>
              <a:buNone/>
            </a:pPr>
            <a:endParaRPr lang="nb-NO" sz="1725" dirty="0">
              <a:ea typeface="Times New Roman" panose="02020603050405020304" pitchFamily="18" charset="0"/>
            </a:endParaRPr>
          </a:p>
          <a:p>
            <a:pPr>
              <a:lnSpc>
                <a:spcPct val="91000"/>
              </a:lnSpc>
            </a:pPr>
            <a:r>
              <a:rPr lang="nb-NO" sz="1725" dirty="0">
                <a:ea typeface="Times New Roman" panose="02020603050405020304" pitchFamily="18" charset="0"/>
              </a:rPr>
              <a:t>Av og til drar politiet for raskt etter at de kommer med en utagerende pasient. Politi vurderer at situasjon er rolig og </a:t>
            </a:r>
            <a:r>
              <a:rPr lang="nb-NO" sz="1725" dirty="0">
                <a:ea typeface="Times" panose="02020603050405020304" pitchFamily="18" charset="0"/>
                <a:cs typeface="Times New Roman" panose="02020603050405020304" pitchFamily="18" charset="0"/>
              </a:rPr>
              <a:t>dimitterer seg selv underveis i oppdraget. </a:t>
            </a:r>
          </a:p>
          <a:p>
            <a:endParaRPr lang="nb-NO" sz="1725" dirty="0">
              <a:ea typeface="Times" panose="02020603050405020304" pitchFamily="18" charset="0"/>
              <a:cs typeface="Times New Roman" panose="02020603050405020304" pitchFamily="18" charset="0"/>
            </a:endParaRPr>
          </a:p>
          <a:p>
            <a:r>
              <a:rPr lang="nb-NO" sz="1725" dirty="0">
                <a:ea typeface="Times" panose="02020603050405020304" pitchFamily="18" charset="0"/>
                <a:cs typeface="Times New Roman" panose="02020603050405020304" pitchFamily="18" charset="0"/>
              </a:rPr>
              <a:t>Politiet oppfordrer ambulansepersonell til å ta en større rolle i oppdraget enn de bør. Dette fører til økt voldsrisiko for ambulansepersonell.</a:t>
            </a:r>
            <a:endParaRPr lang="nb-NO" sz="1725" dirty="0">
              <a:ea typeface="Times New Roman" panose="02020603050405020304" pitchFamily="18" charset="0"/>
            </a:endParaRPr>
          </a:p>
          <a:p>
            <a:pPr>
              <a:lnSpc>
                <a:spcPct val="91000"/>
              </a:lnSpc>
            </a:pPr>
            <a:endParaRPr lang="nb-NO" sz="1725" dirty="0">
              <a:ea typeface="Calibri" panose="020F0502020204030204" pitchFamily="34" charset="0"/>
            </a:endParaRPr>
          </a:p>
          <a:p>
            <a:r>
              <a:rPr lang="nb-NO" sz="1725" dirty="0">
                <a:ea typeface="Calibri" panose="020F0502020204030204" pitchFamily="34" charset="0"/>
              </a:rPr>
              <a:t>Samtidighetskonflikter og ressursmangel hos politiet. </a:t>
            </a:r>
          </a:p>
          <a:p>
            <a:endParaRPr lang="nb-NO" sz="1725" dirty="0">
              <a:ea typeface="Calibri" panose="020F0502020204030204" pitchFamily="34" charset="0"/>
            </a:endParaRPr>
          </a:p>
          <a:p>
            <a:r>
              <a:rPr lang="nb-NO" sz="1725" dirty="0">
                <a:ea typeface="Calibri" panose="020F0502020204030204" pitchFamily="34" charset="0"/>
              </a:rPr>
              <a:t>Et problem er når vi opplever at vår vurdering  av behovet for politibistand trekkes i tvil fra  politiets side.</a:t>
            </a:r>
          </a:p>
          <a:p>
            <a:endParaRPr lang="nb-NO" sz="1725" dirty="0">
              <a:ea typeface="Calibri" panose="020F0502020204030204" pitchFamily="34" charset="0"/>
            </a:endParaRPr>
          </a:p>
          <a:p>
            <a:r>
              <a:rPr lang="nb-NO" sz="1725" dirty="0">
                <a:ea typeface="Calibri" panose="020F0502020204030204" pitchFamily="34" charset="0"/>
                <a:cs typeface="Calibri" panose="020F0502020204030204" pitchFamily="34" charset="0"/>
              </a:rPr>
              <a:t>Må ofte vente lenge på bistand, særlig i </a:t>
            </a:r>
            <a:r>
              <a:rPr lang="nb-NO" sz="1725" dirty="0">
                <a:ea typeface="Times" panose="02020603050405020304" pitchFamily="18" charset="0"/>
                <a:cs typeface="Times New Roman" panose="02020603050405020304" pitchFamily="18" charset="0"/>
              </a:rPr>
              <a:t>utkanter.</a:t>
            </a:r>
          </a:p>
          <a:p>
            <a:pPr marL="0" indent="0">
              <a:buNone/>
            </a:pPr>
            <a:endParaRPr lang="nb-NO" sz="1725" dirty="0">
              <a:ea typeface="Times" panose="02020603050405020304" pitchFamily="18" charset="0"/>
              <a:cs typeface="Times New Roman" panose="02020603050405020304" pitchFamily="18" charset="0"/>
            </a:endParaRPr>
          </a:p>
          <a:p>
            <a:r>
              <a:rPr lang="nb-NO" sz="1600" dirty="0">
                <a:ea typeface="Times" panose="02020603050405020304" pitchFamily="18" charset="0"/>
                <a:cs typeface="Times New Roman" panose="02020603050405020304" pitchFamily="18" charset="0"/>
              </a:rPr>
              <a:t>Utfordrende at politi sitter på mye info om fare som ikke tilflyter helse. Politiet begjærer for sjelden tvungent psykisk helsevern.</a:t>
            </a:r>
          </a:p>
          <a:p>
            <a:endParaRPr lang="nb-NO" sz="1725" dirty="0">
              <a:latin typeface="Calibri" panose="020F0502020204030204" pitchFamily="34" charset="0"/>
              <a:ea typeface="Times" panose="02020603050405020304" pitchFamily="18" charset="0"/>
              <a:cs typeface="Times New Roman" panose="02020603050405020304" pitchFamily="18" charset="0"/>
            </a:endParaRPr>
          </a:p>
          <a:p>
            <a:pPr>
              <a:lnSpc>
                <a:spcPct val="91000"/>
              </a:lnSpc>
            </a:pPr>
            <a:endParaRPr lang="nb-NO" sz="1725" dirty="0">
              <a:latin typeface="Calibri" panose="020F0502020204030204" pitchFamily="34" charset="0"/>
              <a:ea typeface="Calibri" panose="020F0502020204030204" pitchFamily="34" charset="0"/>
            </a:endParaRPr>
          </a:p>
          <a:p>
            <a:pPr>
              <a:lnSpc>
                <a:spcPct val="91000"/>
              </a:lnSpc>
            </a:pPr>
            <a:endParaRPr lang="nb-NO" sz="1350" dirty="0">
              <a:solidFill>
                <a:srgbClr val="00B050"/>
              </a:solidFill>
              <a:latin typeface="Calibri" panose="020F0502020204030204" pitchFamily="34" charset="0"/>
              <a:ea typeface="Calibri" panose="020F0502020204030204" pitchFamily="34" charset="0"/>
            </a:endParaRPr>
          </a:p>
          <a:p>
            <a:pPr>
              <a:lnSpc>
                <a:spcPct val="91000"/>
              </a:lnSpc>
            </a:pPr>
            <a:endParaRPr lang="nb-NO" sz="1350" dirty="0">
              <a:solidFill>
                <a:srgbClr val="00B050"/>
              </a:solidFill>
              <a:latin typeface="Calibri" panose="020F0502020204030204" pitchFamily="34" charset="0"/>
              <a:ea typeface="Calibri" panose="020F0502020204030204" pitchFamily="34" charset="0"/>
            </a:endParaRPr>
          </a:p>
          <a:p>
            <a:pPr>
              <a:lnSpc>
                <a:spcPct val="91000"/>
              </a:lnSpc>
            </a:pPr>
            <a:endParaRPr lang="nb-NO" sz="1350" dirty="0">
              <a:solidFill>
                <a:srgbClr val="00B050"/>
              </a:solidFill>
              <a:latin typeface="Calibri" panose="020F0502020204030204" pitchFamily="34" charset="0"/>
              <a:ea typeface="Calibri" panose="020F0502020204030204" pitchFamily="34" charset="0"/>
            </a:endParaRPr>
          </a:p>
          <a:p>
            <a:pPr>
              <a:lnSpc>
                <a:spcPct val="91000"/>
              </a:lnSpc>
            </a:pPr>
            <a:endParaRPr lang="nb-NO" sz="1350" dirty="0">
              <a:solidFill>
                <a:srgbClr val="00B050"/>
              </a:solidFill>
              <a:latin typeface="Calibri" panose="020F0502020204030204" pitchFamily="34" charset="0"/>
              <a:ea typeface="Calibri" panose="020F0502020204030204" pitchFamily="34" charset="0"/>
            </a:endParaRPr>
          </a:p>
          <a:p>
            <a:pPr>
              <a:lnSpc>
                <a:spcPct val="91000"/>
              </a:lnSpc>
            </a:pPr>
            <a:endParaRPr lang="nb-NO" sz="1350" dirty="0">
              <a:solidFill>
                <a:srgbClr val="00B050"/>
              </a:solidFill>
              <a:latin typeface="Calibri" panose="020F0502020204030204" pitchFamily="34" charset="0"/>
              <a:ea typeface="Calibri" panose="020F0502020204030204" pitchFamily="34" charset="0"/>
            </a:endParaRPr>
          </a:p>
          <a:p>
            <a:pPr>
              <a:lnSpc>
                <a:spcPct val="91000"/>
              </a:lnSpc>
            </a:pPr>
            <a:endParaRPr lang="nb-NO" sz="1350" dirty="0">
              <a:solidFill>
                <a:srgbClr val="00B050"/>
              </a:solidFill>
              <a:latin typeface="Calibri" panose="020F0502020204030204" pitchFamily="34" charset="0"/>
              <a:ea typeface="Calibri" panose="020F0502020204030204" pitchFamily="34" charset="0"/>
            </a:endParaRPr>
          </a:p>
          <a:p>
            <a:pPr eaLnBrk="1" hangingPunct="1">
              <a:lnSpc>
                <a:spcPct val="91000"/>
              </a:lnSpc>
            </a:pPr>
            <a:endParaRPr lang="nb-NO" altLang="nb-NO" dirty="0"/>
          </a:p>
        </p:txBody>
      </p:sp>
      <p:sp>
        <p:nvSpPr>
          <p:cNvPr id="12293" name="Plassholder for bunntekst 6"/>
          <p:cNvSpPr txBox="1">
            <a:spLocks noGrp="1"/>
          </p:cNvSpPr>
          <p:nvPr/>
        </p:nvSpPr>
        <p:spPr bwMode="auto">
          <a:xfrm>
            <a:off x="3492104" y="5481637"/>
            <a:ext cx="21717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nb-NO" altLang="nb-NO" sz="1050">
              <a:latin typeface="Arial" charset="0"/>
            </a:endParaRPr>
          </a:p>
        </p:txBody>
      </p:sp>
    </p:spTree>
    <p:extLst>
      <p:ext uri="{BB962C8B-B14F-4D97-AF65-F5344CB8AC3E}">
        <p14:creationId xmlns:p14="http://schemas.microsoft.com/office/powerpoint/2010/main" val="203846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8B2ED4-C132-485D-82D9-E635428E534F}"/>
              </a:ext>
            </a:extLst>
          </p:cNvPr>
          <p:cNvSpPr>
            <a:spLocks noGrp="1"/>
          </p:cNvSpPr>
          <p:nvPr>
            <p:ph type="title"/>
          </p:nvPr>
        </p:nvSpPr>
        <p:spPr/>
        <p:txBody>
          <a:bodyPr>
            <a:normAutofit/>
          </a:bodyPr>
          <a:lstStyle/>
          <a:p>
            <a:r>
              <a:rPr lang="nb-NO" dirty="0"/>
              <a:t>Nytt revidert rundskriv - formål</a:t>
            </a:r>
          </a:p>
        </p:txBody>
      </p:sp>
      <p:sp>
        <p:nvSpPr>
          <p:cNvPr id="3" name="Plassholder for innhold 2">
            <a:extLst>
              <a:ext uri="{FF2B5EF4-FFF2-40B4-BE49-F238E27FC236}">
                <a16:creationId xmlns:a16="http://schemas.microsoft.com/office/drawing/2014/main" id="{3950A75A-1142-4DC8-8D54-E835EB88CBAD}"/>
              </a:ext>
            </a:extLst>
          </p:cNvPr>
          <p:cNvSpPr>
            <a:spLocks noGrp="1"/>
          </p:cNvSpPr>
          <p:nvPr>
            <p:ph idx="1"/>
          </p:nvPr>
        </p:nvSpPr>
        <p:spPr>
          <a:xfrm>
            <a:off x="566530" y="1417638"/>
            <a:ext cx="7101814" cy="4747666"/>
          </a:xfrm>
        </p:spPr>
        <p:txBody>
          <a:bodyPr>
            <a:normAutofit fontScale="92500" lnSpcReduction="20000"/>
          </a:bodyPr>
          <a:lstStyle/>
          <a:p>
            <a:r>
              <a:rPr lang="nb-NO" b="1" i="0" u="sng" dirty="0">
                <a:solidFill>
                  <a:schemeClr val="accent1">
                    <a:lumMod val="50000"/>
                  </a:schemeClr>
                </a:solidFill>
                <a:effectLst/>
                <a:latin typeface="+mj-lt"/>
              </a:rPr>
              <a:t>Formålet</a:t>
            </a:r>
            <a:r>
              <a:rPr lang="nb-NO" b="0" i="0" dirty="0">
                <a:solidFill>
                  <a:schemeClr val="accent1">
                    <a:lumMod val="50000"/>
                  </a:schemeClr>
                </a:solidFill>
                <a:effectLst/>
                <a:latin typeface="+mj-lt"/>
              </a:rPr>
              <a:t> med rundskrivet er å </a:t>
            </a:r>
          </a:p>
          <a:p>
            <a:pPr marL="0" indent="0">
              <a:buNone/>
            </a:pPr>
            <a:endParaRPr lang="nb-NO" b="0" i="0" dirty="0">
              <a:solidFill>
                <a:schemeClr val="accent1">
                  <a:lumMod val="50000"/>
                </a:schemeClr>
              </a:solidFill>
              <a:effectLst/>
              <a:latin typeface="+mj-lt"/>
            </a:endParaRPr>
          </a:p>
          <a:p>
            <a:r>
              <a:rPr lang="nb-NO" b="0" i="0" dirty="0">
                <a:solidFill>
                  <a:schemeClr val="accent1">
                    <a:lumMod val="50000"/>
                  </a:schemeClr>
                </a:solidFill>
                <a:effectLst/>
                <a:latin typeface="+mj-lt"/>
              </a:rPr>
              <a:t>klargjøre ansvars-­ og oppgavefordeling</a:t>
            </a:r>
            <a:endParaRPr lang="nb-NO" dirty="0">
              <a:solidFill>
                <a:schemeClr val="accent1">
                  <a:lumMod val="50000"/>
                </a:schemeClr>
              </a:solidFill>
              <a:latin typeface="+mj-lt"/>
            </a:endParaRPr>
          </a:p>
          <a:p>
            <a:pPr marL="0" indent="0">
              <a:buNone/>
            </a:pPr>
            <a:r>
              <a:rPr lang="nb-NO" dirty="0">
                <a:solidFill>
                  <a:schemeClr val="accent1">
                    <a:lumMod val="50000"/>
                  </a:schemeClr>
                </a:solidFill>
                <a:latin typeface="+mj-lt"/>
              </a:rPr>
              <a:t>     (se bl.a. </a:t>
            </a:r>
            <a:r>
              <a:rPr lang="nb-NO" dirty="0">
                <a:solidFill>
                  <a:schemeClr val="accent1">
                    <a:lumMod val="50000"/>
                  </a:schemeClr>
                </a:solidFill>
                <a:latin typeface="+mj-lt"/>
                <a:hlinkClick r:id="rId2"/>
              </a:rPr>
              <a:t>rundskrivet kap. 3 og vedlagt flytskjema</a:t>
            </a:r>
            <a:r>
              <a:rPr lang="nb-NO" dirty="0">
                <a:solidFill>
                  <a:schemeClr val="accent1">
                    <a:lumMod val="50000"/>
                  </a:schemeClr>
                </a:solidFill>
                <a:latin typeface="+mj-lt"/>
              </a:rPr>
              <a:t>)</a:t>
            </a:r>
            <a:endParaRPr lang="nb-NO" b="0" i="0" dirty="0">
              <a:solidFill>
                <a:schemeClr val="accent1">
                  <a:lumMod val="50000"/>
                </a:schemeClr>
              </a:solidFill>
              <a:effectLst/>
              <a:latin typeface="+mj-lt"/>
            </a:endParaRPr>
          </a:p>
          <a:p>
            <a:pPr marL="0" indent="0">
              <a:buNone/>
            </a:pPr>
            <a:endParaRPr lang="nb-NO" b="0" i="0" dirty="0">
              <a:solidFill>
                <a:schemeClr val="accent1">
                  <a:lumMod val="50000"/>
                </a:schemeClr>
              </a:solidFill>
              <a:effectLst/>
              <a:latin typeface="+mj-lt"/>
            </a:endParaRPr>
          </a:p>
          <a:p>
            <a:r>
              <a:rPr lang="nb-NO" b="0" i="0" dirty="0">
                <a:solidFill>
                  <a:schemeClr val="accent1">
                    <a:lumMod val="50000"/>
                  </a:schemeClr>
                </a:solidFill>
                <a:effectLst/>
                <a:latin typeface="+mj-lt"/>
              </a:rPr>
              <a:t>legge til rette for godt samarbeid mellom helsetjenesten og politiet i situasjoner som omfatter personer med (antatt) psykisk lidelse</a:t>
            </a:r>
            <a:r>
              <a:rPr lang="nb-NO" b="0" i="0" dirty="0">
                <a:solidFill>
                  <a:schemeClr val="accent1">
                    <a:lumMod val="50000"/>
                  </a:schemeClr>
                </a:solidFill>
                <a:effectLst/>
              </a:rPr>
              <a:t>, slik at</a:t>
            </a:r>
          </a:p>
          <a:p>
            <a:pPr marL="0" indent="0">
              <a:buNone/>
            </a:pPr>
            <a:endParaRPr lang="nb-NO" b="0" i="0" dirty="0">
              <a:solidFill>
                <a:schemeClr val="accent1">
                  <a:lumMod val="50000"/>
                </a:schemeClr>
              </a:solidFill>
              <a:effectLst/>
            </a:endParaRPr>
          </a:p>
          <a:p>
            <a:r>
              <a:rPr lang="nb-NO" dirty="0">
                <a:solidFill>
                  <a:schemeClr val="accent1">
                    <a:lumMod val="50000"/>
                  </a:schemeClr>
                </a:solidFill>
              </a:rPr>
              <a:t>o</a:t>
            </a:r>
            <a:r>
              <a:rPr lang="nb-NO" b="0" i="0" dirty="0">
                <a:solidFill>
                  <a:schemeClr val="accent1">
                    <a:lumMod val="50000"/>
                  </a:schemeClr>
                </a:solidFill>
                <a:effectLst/>
              </a:rPr>
              <a:t>ppgavene løses på en minst mulig inngripende måte og til det beste for pasienten. </a:t>
            </a:r>
            <a:endParaRPr lang="nb-NO" dirty="0">
              <a:solidFill>
                <a:schemeClr val="accent1">
                  <a:lumMod val="50000"/>
                </a:schemeClr>
              </a:solidFill>
            </a:endParaRPr>
          </a:p>
        </p:txBody>
      </p:sp>
    </p:spTree>
    <p:extLst>
      <p:ext uri="{BB962C8B-B14F-4D97-AF65-F5344CB8AC3E}">
        <p14:creationId xmlns:p14="http://schemas.microsoft.com/office/powerpoint/2010/main" val="87457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8B2ED4-C132-485D-82D9-E635428E534F}"/>
              </a:ext>
            </a:extLst>
          </p:cNvPr>
          <p:cNvSpPr>
            <a:spLocks noGrp="1"/>
          </p:cNvSpPr>
          <p:nvPr>
            <p:ph type="title"/>
          </p:nvPr>
        </p:nvSpPr>
        <p:spPr>
          <a:xfrm>
            <a:off x="457200" y="548680"/>
            <a:ext cx="8229600" cy="868958"/>
          </a:xfrm>
        </p:spPr>
        <p:txBody>
          <a:bodyPr>
            <a:noAutofit/>
          </a:bodyPr>
          <a:lstStyle/>
          <a:p>
            <a:br>
              <a:rPr lang="nb-NO" dirty="0">
                <a:solidFill>
                  <a:schemeClr val="accent1">
                    <a:lumMod val="50000"/>
                  </a:schemeClr>
                </a:solidFill>
              </a:rPr>
            </a:br>
            <a:r>
              <a:rPr lang="nb-NO" dirty="0">
                <a:solidFill>
                  <a:schemeClr val="accent1">
                    <a:lumMod val="50000"/>
                  </a:schemeClr>
                </a:solidFill>
              </a:rPr>
              <a:t>Nytt revidert rundskriv                           - hovedpunkter</a:t>
            </a:r>
            <a:r>
              <a:rPr lang="nb-NO" i="0" dirty="0">
                <a:solidFill>
                  <a:schemeClr val="accent1">
                    <a:lumMod val="50000"/>
                  </a:schemeClr>
                </a:solidFill>
                <a:effectLst/>
              </a:rPr>
              <a:t> </a:t>
            </a:r>
            <a:br>
              <a:rPr lang="nb-NO" i="0" dirty="0">
                <a:solidFill>
                  <a:schemeClr val="accent1">
                    <a:lumMod val="50000"/>
                  </a:schemeClr>
                </a:solidFill>
                <a:effectLst/>
              </a:rPr>
            </a:br>
            <a:endParaRPr lang="nb-NO" dirty="0">
              <a:solidFill>
                <a:schemeClr val="accent1">
                  <a:lumMod val="50000"/>
                </a:schemeClr>
              </a:solidFill>
            </a:endParaRPr>
          </a:p>
        </p:txBody>
      </p:sp>
      <p:sp>
        <p:nvSpPr>
          <p:cNvPr id="3" name="Plassholder for innhold 2">
            <a:extLst>
              <a:ext uri="{FF2B5EF4-FFF2-40B4-BE49-F238E27FC236}">
                <a16:creationId xmlns:a16="http://schemas.microsoft.com/office/drawing/2014/main" id="{3950A75A-1142-4DC8-8D54-E835EB88CBAD}"/>
              </a:ext>
            </a:extLst>
          </p:cNvPr>
          <p:cNvSpPr>
            <a:spLocks noGrp="1"/>
          </p:cNvSpPr>
          <p:nvPr>
            <p:ph idx="1"/>
          </p:nvPr>
        </p:nvSpPr>
        <p:spPr>
          <a:xfrm>
            <a:off x="566530" y="1700808"/>
            <a:ext cx="7101814" cy="4608512"/>
          </a:xfrm>
        </p:spPr>
        <p:txBody>
          <a:bodyPr>
            <a:normAutofit fontScale="85000" lnSpcReduction="20000"/>
          </a:bodyPr>
          <a:lstStyle/>
          <a:p>
            <a:r>
              <a:rPr lang="nb-NO" dirty="0">
                <a:solidFill>
                  <a:schemeClr val="accent1">
                    <a:lumMod val="50000"/>
                  </a:schemeClr>
                </a:solidFill>
                <a:latin typeface="+mj-lt"/>
              </a:rPr>
              <a:t>Anbefaler sterkt lokale samarbeidsavtaler mellom helsetjenesten og politi</a:t>
            </a:r>
          </a:p>
          <a:p>
            <a:pPr algn="l">
              <a:buFont typeface="Arial" panose="020B0604020202020204" pitchFamily="34" charset="0"/>
              <a:buChar char="•"/>
            </a:pPr>
            <a:endParaRPr lang="nb-NO" dirty="0">
              <a:solidFill>
                <a:schemeClr val="accent1">
                  <a:lumMod val="50000"/>
                </a:schemeClr>
              </a:solidFill>
              <a:latin typeface="+mj-lt"/>
            </a:endParaRPr>
          </a:p>
          <a:p>
            <a:pPr algn="l">
              <a:buFont typeface="Arial" panose="020B0604020202020204" pitchFamily="34" charset="0"/>
              <a:buChar char="•"/>
            </a:pPr>
            <a:r>
              <a:rPr lang="nb-NO" dirty="0">
                <a:solidFill>
                  <a:schemeClr val="accent1">
                    <a:lumMod val="50000"/>
                  </a:schemeClr>
                </a:solidFill>
                <a:latin typeface="+mj-lt"/>
              </a:rPr>
              <a:t>P</a:t>
            </a:r>
            <a:r>
              <a:rPr lang="nb-NO" b="0" i="0" dirty="0">
                <a:solidFill>
                  <a:schemeClr val="accent1">
                    <a:lumMod val="50000"/>
                  </a:schemeClr>
                </a:solidFill>
                <a:effectLst/>
                <a:latin typeface="+mj-lt"/>
              </a:rPr>
              <a:t>olitiets bistandsplikt til helsetjenesten og nødvendighetskravet</a:t>
            </a:r>
          </a:p>
          <a:p>
            <a:pPr marL="0" indent="0" algn="l">
              <a:buNone/>
            </a:pPr>
            <a:endParaRPr lang="nb-NO" b="0" i="0" dirty="0">
              <a:solidFill>
                <a:schemeClr val="accent1">
                  <a:lumMod val="50000"/>
                </a:schemeClr>
              </a:solidFill>
              <a:effectLst/>
              <a:latin typeface="+mj-lt"/>
            </a:endParaRPr>
          </a:p>
          <a:p>
            <a:pPr algn="l">
              <a:buFont typeface="Arial" panose="020B0604020202020204" pitchFamily="34" charset="0"/>
              <a:buChar char="•"/>
            </a:pPr>
            <a:r>
              <a:rPr lang="nb-NO" b="0" i="0" dirty="0">
                <a:solidFill>
                  <a:schemeClr val="accent1">
                    <a:lumMod val="50000"/>
                  </a:schemeClr>
                </a:solidFill>
                <a:effectLst/>
                <a:latin typeface="+mj-lt"/>
              </a:rPr>
              <a:t>Bistandsanmodningen</a:t>
            </a:r>
          </a:p>
          <a:p>
            <a:pPr marL="0" indent="0" algn="l">
              <a:buNone/>
            </a:pPr>
            <a:endParaRPr lang="nb-NO" b="0" i="0" dirty="0">
              <a:solidFill>
                <a:schemeClr val="accent1">
                  <a:lumMod val="50000"/>
                </a:schemeClr>
              </a:solidFill>
              <a:effectLst/>
              <a:latin typeface="+mj-lt"/>
            </a:endParaRPr>
          </a:p>
          <a:p>
            <a:pPr algn="l">
              <a:buFont typeface="Arial" panose="020B0604020202020204" pitchFamily="34" charset="0"/>
              <a:buChar char="•"/>
            </a:pPr>
            <a:r>
              <a:rPr lang="nb-NO" b="0" i="0" dirty="0">
                <a:solidFill>
                  <a:schemeClr val="accent1">
                    <a:lumMod val="50000"/>
                  </a:schemeClr>
                </a:solidFill>
                <a:effectLst/>
                <a:latin typeface="+mj-lt"/>
              </a:rPr>
              <a:t>Politiets begjæring om tvungent psykisk helsevern og annen varsling til helsetjenesten</a:t>
            </a:r>
          </a:p>
          <a:p>
            <a:pPr marL="0" indent="0" algn="l">
              <a:buNone/>
            </a:pPr>
            <a:endParaRPr lang="nb-NO" b="0" i="0" dirty="0">
              <a:solidFill>
                <a:schemeClr val="accent1">
                  <a:lumMod val="50000"/>
                </a:schemeClr>
              </a:solidFill>
              <a:effectLst/>
              <a:latin typeface="+mj-lt"/>
            </a:endParaRPr>
          </a:p>
          <a:p>
            <a:pPr algn="l">
              <a:buFont typeface="Arial" panose="020B0604020202020204" pitchFamily="34" charset="0"/>
              <a:buChar char="•"/>
            </a:pPr>
            <a:r>
              <a:rPr lang="nb-NO" b="0" i="0" dirty="0">
                <a:solidFill>
                  <a:schemeClr val="accent1">
                    <a:lumMod val="50000"/>
                  </a:schemeClr>
                </a:solidFill>
                <a:effectLst/>
                <a:latin typeface="+mj-lt"/>
              </a:rPr>
              <a:t>Informasjonsutveksling mellom helsetjenesten og politiet/PST </a:t>
            </a:r>
          </a:p>
          <a:p>
            <a:endParaRPr lang="nb-NO" dirty="0"/>
          </a:p>
        </p:txBody>
      </p:sp>
    </p:spTree>
    <p:extLst>
      <p:ext uri="{BB962C8B-B14F-4D97-AF65-F5344CB8AC3E}">
        <p14:creationId xmlns:p14="http://schemas.microsoft.com/office/powerpoint/2010/main" val="1467025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59A819-4EF3-3708-F337-7F6A0F98758C}"/>
              </a:ext>
            </a:extLst>
          </p:cNvPr>
          <p:cNvSpPr>
            <a:spLocks noGrp="1"/>
          </p:cNvSpPr>
          <p:nvPr>
            <p:ph type="title"/>
          </p:nvPr>
        </p:nvSpPr>
        <p:spPr>
          <a:xfrm>
            <a:off x="457200" y="476672"/>
            <a:ext cx="8229600" cy="940966"/>
          </a:xfrm>
        </p:spPr>
        <p:txBody>
          <a:bodyPr>
            <a:normAutofit fontScale="90000"/>
          </a:bodyPr>
          <a:lstStyle/>
          <a:p>
            <a:r>
              <a:rPr lang="nb-NO" dirty="0">
                <a:solidFill>
                  <a:schemeClr val="accent1">
                    <a:lumMod val="50000"/>
                  </a:schemeClr>
                </a:solidFill>
                <a:latin typeface="+mj-lt"/>
              </a:rPr>
              <a:t>Samarbeidsavtaler mellom helsetjenesten og politi</a:t>
            </a:r>
            <a:br>
              <a:rPr lang="nb-NO" dirty="0">
                <a:solidFill>
                  <a:schemeClr val="accent1">
                    <a:lumMod val="50000"/>
                  </a:schemeClr>
                </a:solidFill>
                <a:latin typeface="+mj-lt"/>
              </a:rPr>
            </a:br>
            <a:endParaRPr lang="nb-NO" dirty="0"/>
          </a:p>
        </p:txBody>
      </p:sp>
      <p:sp>
        <p:nvSpPr>
          <p:cNvPr id="3" name="Plassholder for innhold 2">
            <a:extLst>
              <a:ext uri="{FF2B5EF4-FFF2-40B4-BE49-F238E27FC236}">
                <a16:creationId xmlns:a16="http://schemas.microsoft.com/office/drawing/2014/main" id="{78BBFD95-1D2F-C26D-3008-7029A2A3E847}"/>
              </a:ext>
            </a:extLst>
          </p:cNvPr>
          <p:cNvSpPr>
            <a:spLocks noGrp="1"/>
          </p:cNvSpPr>
          <p:nvPr>
            <p:ph idx="1"/>
          </p:nvPr>
        </p:nvSpPr>
        <p:spPr/>
        <p:txBody>
          <a:bodyPr>
            <a:normAutofit fontScale="92500"/>
          </a:bodyPr>
          <a:lstStyle/>
          <a:p>
            <a:r>
              <a:rPr lang="nb-NO" b="0" i="0" dirty="0">
                <a:solidFill>
                  <a:schemeClr val="accent1">
                    <a:lumMod val="50000"/>
                  </a:schemeClr>
                </a:solidFill>
                <a:effectLst/>
                <a:latin typeface="+mj-lt"/>
              </a:rPr>
              <a:t>Helsedirektoratet og Politidirektoratet understreker viktigheten av at det etableres lokale samarbeidsavtaler mellom helsetjenesten og politi. </a:t>
            </a:r>
          </a:p>
          <a:p>
            <a:pPr marL="0" indent="0">
              <a:buNone/>
            </a:pPr>
            <a:endParaRPr lang="nb-NO" b="0" i="0" dirty="0">
              <a:solidFill>
                <a:schemeClr val="accent1">
                  <a:lumMod val="50000"/>
                </a:schemeClr>
              </a:solidFill>
              <a:effectLst/>
              <a:latin typeface="+mj-lt"/>
            </a:endParaRPr>
          </a:p>
          <a:p>
            <a:r>
              <a:rPr lang="nb-NO" b="0" i="0" dirty="0">
                <a:solidFill>
                  <a:schemeClr val="accent1">
                    <a:lumMod val="50000"/>
                  </a:schemeClr>
                </a:solidFill>
                <a:effectLst/>
                <a:latin typeface="+mj-lt"/>
              </a:rPr>
              <a:t>Avtalene kan for eksempel omtale regelmessige møter mellom etatene, utveksling av informasjon, felles kompetansehevende tiltak og beskrive rutiner og forum for håndtering av lokale utfordringer i samarbeidet. </a:t>
            </a:r>
          </a:p>
          <a:p>
            <a:pPr marL="0" indent="0">
              <a:buNone/>
            </a:pPr>
            <a:endParaRPr lang="nb-NO" b="0" i="0" dirty="0">
              <a:solidFill>
                <a:schemeClr val="accent1">
                  <a:lumMod val="50000"/>
                </a:schemeClr>
              </a:solidFill>
              <a:effectLst/>
              <a:latin typeface="+mj-lt"/>
            </a:endParaRPr>
          </a:p>
          <a:p>
            <a:r>
              <a:rPr lang="nb-NO" dirty="0">
                <a:solidFill>
                  <a:schemeClr val="accent1">
                    <a:lumMod val="50000"/>
                  </a:schemeClr>
                </a:solidFill>
                <a:latin typeface="+mj-lt"/>
              </a:rPr>
              <a:t>Vedlagt et eksempel på avtale</a:t>
            </a:r>
          </a:p>
        </p:txBody>
      </p:sp>
    </p:spTree>
    <p:extLst>
      <p:ext uri="{BB962C8B-B14F-4D97-AF65-F5344CB8AC3E}">
        <p14:creationId xmlns:p14="http://schemas.microsoft.com/office/powerpoint/2010/main" val="612685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8B2ED4-C132-485D-82D9-E635428E534F}"/>
              </a:ext>
            </a:extLst>
          </p:cNvPr>
          <p:cNvSpPr>
            <a:spLocks noGrp="1"/>
          </p:cNvSpPr>
          <p:nvPr>
            <p:ph type="title"/>
          </p:nvPr>
        </p:nvSpPr>
        <p:spPr>
          <a:xfrm>
            <a:off x="457200" y="620688"/>
            <a:ext cx="8229600" cy="1152128"/>
          </a:xfrm>
        </p:spPr>
        <p:txBody>
          <a:bodyPr>
            <a:normAutofit fontScale="90000"/>
          </a:bodyPr>
          <a:lstStyle/>
          <a:p>
            <a:r>
              <a:rPr lang="nb-NO" dirty="0"/>
              <a:t>Politiets bistandsplikt til helsetjenesten og nødvendighetskravet</a:t>
            </a:r>
            <a:br>
              <a:rPr lang="nb-NO" dirty="0"/>
            </a:br>
            <a:endParaRPr lang="nb-NO" dirty="0"/>
          </a:p>
        </p:txBody>
      </p:sp>
      <p:sp>
        <p:nvSpPr>
          <p:cNvPr id="3" name="Plassholder for innhold 2">
            <a:extLst>
              <a:ext uri="{FF2B5EF4-FFF2-40B4-BE49-F238E27FC236}">
                <a16:creationId xmlns:a16="http://schemas.microsoft.com/office/drawing/2014/main" id="{3950A75A-1142-4DC8-8D54-E835EB88CBAD}"/>
              </a:ext>
            </a:extLst>
          </p:cNvPr>
          <p:cNvSpPr>
            <a:spLocks noGrp="1"/>
          </p:cNvSpPr>
          <p:nvPr>
            <p:ph idx="1"/>
          </p:nvPr>
        </p:nvSpPr>
        <p:spPr>
          <a:xfrm>
            <a:off x="566530" y="1417638"/>
            <a:ext cx="7101814" cy="4603650"/>
          </a:xfrm>
        </p:spPr>
        <p:txBody>
          <a:bodyPr>
            <a:normAutofit/>
          </a:bodyPr>
          <a:lstStyle/>
          <a:p>
            <a:endParaRPr lang="nb-NO" dirty="0">
              <a:solidFill>
                <a:schemeClr val="accent1">
                  <a:lumMod val="50000"/>
                </a:schemeClr>
              </a:solidFill>
            </a:endParaRPr>
          </a:p>
          <a:p>
            <a:r>
              <a:rPr lang="nb-NO" dirty="0">
                <a:solidFill>
                  <a:schemeClr val="accent1">
                    <a:lumMod val="50000"/>
                  </a:schemeClr>
                </a:solidFill>
              </a:rPr>
              <a:t>P</a:t>
            </a:r>
            <a:r>
              <a:rPr lang="nb-NO" b="0" i="0" dirty="0">
                <a:solidFill>
                  <a:schemeClr val="accent1">
                    <a:lumMod val="50000"/>
                  </a:schemeClr>
                </a:solidFill>
                <a:effectLst/>
              </a:rPr>
              <a:t>resiserer i større grad at det er viktig å vurdere om det er </a:t>
            </a:r>
            <a:r>
              <a:rPr lang="nb-NO" b="1" i="0" dirty="0">
                <a:solidFill>
                  <a:schemeClr val="accent1">
                    <a:lumMod val="50000"/>
                  </a:schemeClr>
                </a:solidFill>
                <a:effectLst/>
              </a:rPr>
              <a:t>nødvendig og forholdsmessig med fysisk maktutøvelse </a:t>
            </a:r>
            <a:r>
              <a:rPr lang="nb-NO" b="0" i="0" dirty="0">
                <a:solidFill>
                  <a:schemeClr val="accent1">
                    <a:lumMod val="50000"/>
                  </a:schemeClr>
                </a:solidFill>
                <a:effectLst/>
              </a:rPr>
              <a:t>i det enkelte tilfelle.</a:t>
            </a:r>
          </a:p>
          <a:p>
            <a:pPr marL="0" indent="0">
              <a:buNone/>
            </a:pPr>
            <a:endParaRPr lang="nb-NO" b="0" i="0" dirty="0">
              <a:solidFill>
                <a:schemeClr val="accent1">
                  <a:lumMod val="50000"/>
                </a:schemeClr>
              </a:solidFill>
              <a:effectLst/>
            </a:endParaRPr>
          </a:p>
          <a:p>
            <a:pPr lvl="1"/>
            <a:r>
              <a:rPr lang="nb-NO" b="0" i="0" dirty="0">
                <a:solidFill>
                  <a:schemeClr val="accent1">
                    <a:lumMod val="50000"/>
                  </a:schemeClr>
                </a:solidFill>
                <a:effectLst/>
              </a:rPr>
              <a:t> Vurderingene må gjøres i lys av at personer med psykisk lidelse anses som særlig sårbare</a:t>
            </a:r>
          </a:p>
          <a:p>
            <a:pPr marL="0" indent="0">
              <a:buNone/>
            </a:pPr>
            <a:endParaRPr lang="nb-NO" dirty="0">
              <a:solidFill>
                <a:schemeClr val="accent1">
                  <a:lumMod val="50000"/>
                </a:schemeClr>
              </a:solidFill>
            </a:endParaRPr>
          </a:p>
        </p:txBody>
      </p:sp>
    </p:spTree>
    <p:extLst>
      <p:ext uri="{BB962C8B-B14F-4D97-AF65-F5344CB8AC3E}">
        <p14:creationId xmlns:p14="http://schemas.microsoft.com/office/powerpoint/2010/main" val="3021546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8B2ED4-C132-485D-82D9-E635428E534F}"/>
              </a:ext>
            </a:extLst>
          </p:cNvPr>
          <p:cNvSpPr>
            <a:spLocks noGrp="1"/>
          </p:cNvSpPr>
          <p:nvPr>
            <p:ph type="title"/>
          </p:nvPr>
        </p:nvSpPr>
        <p:spPr>
          <a:xfrm>
            <a:off x="457200" y="620688"/>
            <a:ext cx="8229600" cy="1080120"/>
          </a:xfrm>
        </p:spPr>
        <p:txBody>
          <a:bodyPr>
            <a:normAutofit fontScale="90000"/>
          </a:bodyPr>
          <a:lstStyle/>
          <a:p>
            <a:r>
              <a:rPr lang="nb-NO" dirty="0"/>
              <a:t>Politiets bistandsplikt – nødvendighetskravet (forts.)</a:t>
            </a:r>
            <a:br>
              <a:rPr lang="nb-NO" dirty="0"/>
            </a:br>
            <a:endParaRPr lang="nb-NO" dirty="0"/>
          </a:p>
        </p:txBody>
      </p:sp>
      <p:sp>
        <p:nvSpPr>
          <p:cNvPr id="3" name="Plassholder for innhold 2">
            <a:extLst>
              <a:ext uri="{FF2B5EF4-FFF2-40B4-BE49-F238E27FC236}">
                <a16:creationId xmlns:a16="http://schemas.microsoft.com/office/drawing/2014/main" id="{3950A75A-1142-4DC8-8D54-E835EB88CBAD}"/>
              </a:ext>
            </a:extLst>
          </p:cNvPr>
          <p:cNvSpPr>
            <a:spLocks noGrp="1"/>
          </p:cNvSpPr>
          <p:nvPr>
            <p:ph idx="1"/>
          </p:nvPr>
        </p:nvSpPr>
        <p:spPr>
          <a:xfrm>
            <a:off x="566530" y="1417638"/>
            <a:ext cx="7101814" cy="4603650"/>
          </a:xfrm>
        </p:spPr>
        <p:txBody>
          <a:bodyPr/>
          <a:lstStyle/>
          <a:p>
            <a:pPr marL="0" indent="0">
              <a:buNone/>
            </a:pPr>
            <a:endParaRPr lang="nb-NO" dirty="0">
              <a:solidFill>
                <a:schemeClr val="accent1">
                  <a:lumMod val="50000"/>
                </a:schemeClr>
              </a:solidFill>
            </a:endParaRPr>
          </a:p>
          <a:p>
            <a:pPr marL="0" indent="0">
              <a:buNone/>
            </a:pPr>
            <a:r>
              <a:rPr lang="nb-NO" sz="3200" b="0" i="0" dirty="0">
                <a:solidFill>
                  <a:schemeClr val="accent1">
                    <a:lumMod val="50000"/>
                  </a:schemeClr>
                </a:solidFill>
                <a:effectLst/>
              </a:rPr>
              <a:t>I rundskrivet gis nå flere praktiske eksempler på </a:t>
            </a:r>
            <a:r>
              <a:rPr lang="nb-NO" sz="3200" b="0" i="0" dirty="0" err="1">
                <a:solidFill>
                  <a:schemeClr val="accent1">
                    <a:lumMod val="50000"/>
                  </a:schemeClr>
                </a:solidFill>
                <a:effectLst/>
              </a:rPr>
              <a:t>bistandssituasjoner</a:t>
            </a:r>
            <a:r>
              <a:rPr lang="nb-NO" sz="3200" dirty="0">
                <a:solidFill>
                  <a:schemeClr val="accent1">
                    <a:lumMod val="50000"/>
                  </a:schemeClr>
                </a:solidFill>
              </a:rPr>
              <a:t> - fra</a:t>
            </a:r>
            <a:r>
              <a:rPr lang="nb-NO" sz="3200" b="0" i="0" dirty="0">
                <a:solidFill>
                  <a:schemeClr val="accent1">
                    <a:lumMod val="50000"/>
                  </a:schemeClr>
                </a:solidFill>
                <a:effectLst/>
              </a:rPr>
              <a:t> ulike stadier av en tvangsinnleggelse/ av forløpet </a:t>
            </a:r>
          </a:p>
          <a:p>
            <a:pPr marL="0" indent="0">
              <a:buNone/>
            </a:pPr>
            <a:endParaRPr lang="nb-NO" sz="3200" dirty="0">
              <a:solidFill>
                <a:schemeClr val="accent1">
                  <a:lumMod val="50000"/>
                </a:schemeClr>
              </a:solidFill>
            </a:endParaRPr>
          </a:p>
          <a:p>
            <a:pPr lvl="1"/>
            <a:r>
              <a:rPr lang="nb-NO" sz="3200" b="0" i="0" dirty="0">
                <a:solidFill>
                  <a:schemeClr val="accent1">
                    <a:lumMod val="50000"/>
                  </a:schemeClr>
                </a:solidFill>
                <a:effectLst/>
              </a:rPr>
              <a:t>se også flytskjema vedlagt rundskrivet</a:t>
            </a:r>
            <a:endParaRPr lang="nb-NO" sz="3200" dirty="0">
              <a:solidFill>
                <a:schemeClr val="accent1">
                  <a:lumMod val="50000"/>
                </a:schemeClr>
              </a:solidFill>
            </a:endParaRPr>
          </a:p>
          <a:p>
            <a:endParaRPr lang="nb-NO" dirty="0"/>
          </a:p>
        </p:txBody>
      </p:sp>
    </p:spTree>
    <p:extLst>
      <p:ext uri="{BB962C8B-B14F-4D97-AF65-F5344CB8AC3E}">
        <p14:creationId xmlns:p14="http://schemas.microsoft.com/office/powerpoint/2010/main" val="375836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950A75A-1142-4DC8-8D54-E835EB88CBAD}"/>
              </a:ext>
            </a:extLst>
          </p:cNvPr>
          <p:cNvSpPr>
            <a:spLocks noGrp="1"/>
          </p:cNvSpPr>
          <p:nvPr>
            <p:ph idx="1"/>
          </p:nvPr>
        </p:nvSpPr>
        <p:spPr>
          <a:xfrm>
            <a:off x="566530" y="1628800"/>
            <a:ext cx="7101814" cy="4392488"/>
          </a:xfrm>
        </p:spPr>
        <p:txBody>
          <a:bodyPr>
            <a:normAutofit fontScale="92500" lnSpcReduction="20000"/>
          </a:bodyPr>
          <a:lstStyle/>
          <a:p>
            <a:pPr algn="l">
              <a:buFont typeface="Arial" panose="020B0604020202020204" pitchFamily="34" charset="0"/>
              <a:buChar char="•"/>
            </a:pPr>
            <a:r>
              <a:rPr lang="nb-NO" b="0" i="0" dirty="0">
                <a:solidFill>
                  <a:schemeClr val="accent1">
                    <a:lumMod val="50000"/>
                  </a:schemeClr>
                </a:solidFill>
                <a:effectLst/>
                <a:latin typeface="+mj-lt"/>
              </a:rPr>
              <a:t>bringe personer til tvungen legeundersøkelse</a:t>
            </a:r>
          </a:p>
          <a:p>
            <a:pPr marL="0" indent="0" algn="l">
              <a:buNone/>
            </a:pPr>
            <a:endParaRPr lang="nb-NO" b="0" i="0" dirty="0">
              <a:solidFill>
                <a:schemeClr val="accent1">
                  <a:lumMod val="50000"/>
                </a:schemeClr>
              </a:solidFill>
              <a:effectLst/>
              <a:latin typeface="+mj-lt"/>
            </a:endParaRPr>
          </a:p>
          <a:p>
            <a:pPr algn="l">
              <a:buFont typeface="Arial" panose="020B0604020202020204" pitchFamily="34" charset="0"/>
              <a:buChar char="•"/>
            </a:pPr>
            <a:r>
              <a:rPr lang="nb-NO" b="0" i="0" dirty="0">
                <a:solidFill>
                  <a:schemeClr val="accent1">
                    <a:lumMod val="50000"/>
                  </a:schemeClr>
                </a:solidFill>
                <a:effectLst/>
                <a:latin typeface="+mj-lt"/>
              </a:rPr>
              <a:t>bringe personer videre til tvungen observasjon eller tvungent psykisk helsevern</a:t>
            </a:r>
          </a:p>
          <a:p>
            <a:pPr marL="0" indent="0" algn="l">
              <a:buNone/>
            </a:pPr>
            <a:endParaRPr lang="nb-NO" b="0" i="0" dirty="0">
              <a:solidFill>
                <a:schemeClr val="accent1">
                  <a:lumMod val="50000"/>
                </a:schemeClr>
              </a:solidFill>
              <a:effectLst/>
              <a:latin typeface="+mj-lt"/>
            </a:endParaRPr>
          </a:p>
          <a:p>
            <a:pPr algn="l">
              <a:buFont typeface="Arial" panose="020B0604020202020204" pitchFamily="34" charset="0"/>
              <a:buChar char="•"/>
            </a:pPr>
            <a:r>
              <a:rPr lang="nb-NO" b="0" i="0" dirty="0" err="1">
                <a:solidFill>
                  <a:schemeClr val="accent1">
                    <a:lumMod val="50000"/>
                  </a:schemeClr>
                </a:solidFill>
                <a:effectLst/>
                <a:latin typeface="+mj-lt"/>
              </a:rPr>
              <a:t>tilbakehenting</a:t>
            </a:r>
            <a:r>
              <a:rPr lang="nb-NO" b="0" i="0" dirty="0">
                <a:solidFill>
                  <a:schemeClr val="accent1">
                    <a:lumMod val="50000"/>
                  </a:schemeClr>
                </a:solidFill>
                <a:effectLst/>
                <a:latin typeface="+mj-lt"/>
              </a:rPr>
              <a:t> av personer til gjennomføring av tvungen observasjon eller tvungent psykisk helsevern i døgninstitusjon</a:t>
            </a:r>
          </a:p>
          <a:p>
            <a:pPr marL="0" indent="0" algn="l">
              <a:buNone/>
            </a:pPr>
            <a:endParaRPr lang="nb-NO" b="0" i="0" dirty="0">
              <a:solidFill>
                <a:schemeClr val="accent1">
                  <a:lumMod val="50000"/>
                </a:schemeClr>
              </a:solidFill>
              <a:effectLst/>
              <a:latin typeface="+mj-lt"/>
            </a:endParaRPr>
          </a:p>
          <a:p>
            <a:pPr algn="l">
              <a:buFont typeface="Arial" panose="020B0604020202020204" pitchFamily="34" charset="0"/>
              <a:buChar char="•"/>
            </a:pPr>
            <a:r>
              <a:rPr lang="nb-NO" b="0" i="0" dirty="0">
                <a:solidFill>
                  <a:schemeClr val="accent1">
                    <a:lumMod val="50000"/>
                  </a:schemeClr>
                </a:solidFill>
                <a:effectLst/>
                <a:latin typeface="+mj-lt"/>
              </a:rPr>
              <a:t>henting av personer som ikke møter frivillig til undersøkelse eller behandling ved tvungent psykisk helsevern uten døgnopphold</a:t>
            </a:r>
          </a:p>
          <a:p>
            <a:endParaRPr lang="nb-NO" dirty="0"/>
          </a:p>
        </p:txBody>
      </p:sp>
      <p:sp>
        <p:nvSpPr>
          <p:cNvPr id="4" name="Tittel 1">
            <a:extLst>
              <a:ext uri="{FF2B5EF4-FFF2-40B4-BE49-F238E27FC236}">
                <a16:creationId xmlns:a16="http://schemas.microsoft.com/office/drawing/2014/main" id="{0AEBEB61-0252-B63A-47E2-8A8877A576F1}"/>
              </a:ext>
            </a:extLst>
          </p:cNvPr>
          <p:cNvSpPr>
            <a:spLocks noGrp="1"/>
          </p:cNvSpPr>
          <p:nvPr>
            <p:ph type="title"/>
          </p:nvPr>
        </p:nvSpPr>
        <p:spPr>
          <a:xfrm>
            <a:off x="457200" y="476672"/>
            <a:ext cx="8229600" cy="940966"/>
          </a:xfrm>
        </p:spPr>
        <p:txBody>
          <a:bodyPr>
            <a:normAutofit fontScale="90000"/>
          </a:bodyPr>
          <a:lstStyle/>
          <a:p>
            <a:r>
              <a:rPr lang="nb-NO" dirty="0"/>
              <a:t>Politiets bistandsplikt – nødvendighetskravet (forts.)</a:t>
            </a:r>
            <a:br>
              <a:rPr lang="nb-NO" dirty="0"/>
            </a:br>
            <a:endParaRPr lang="nb-NO" dirty="0"/>
          </a:p>
        </p:txBody>
      </p:sp>
    </p:spTree>
    <p:extLst>
      <p:ext uri="{BB962C8B-B14F-4D97-AF65-F5344CB8AC3E}">
        <p14:creationId xmlns:p14="http://schemas.microsoft.com/office/powerpoint/2010/main" val="799786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8B2ED4-C132-485D-82D9-E635428E534F}"/>
              </a:ext>
            </a:extLst>
          </p:cNvPr>
          <p:cNvSpPr>
            <a:spLocks noGrp="1"/>
          </p:cNvSpPr>
          <p:nvPr>
            <p:ph type="title"/>
          </p:nvPr>
        </p:nvSpPr>
        <p:spPr/>
        <p:txBody>
          <a:bodyPr>
            <a:normAutofit fontScale="90000"/>
          </a:bodyPr>
          <a:lstStyle/>
          <a:p>
            <a:r>
              <a:rPr lang="nb-NO" dirty="0"/>
              <a:t>Politiets bistandsplikt – nødvendighetskravet (forts.)</a:t>
            </a:r>
            <a:br>
              <a:rPr lang="nb-NO" dirty="0"/>
            </a:br>
            <a:endParaRPr lang="nb-NO" dirty="0"/>
          </a:p>
        </p:txBody>
      </p:sp>
      <p:sp>
        <p:nvSpPr>
          <p:cNvPr id="3" name="Plassholder for innhold 2">
            <a:extLst>
              <a:ext uri="{FF2B5EF4-FFF2-40B4-BE49-F238E27FC236}">
                <a16:creationId xmlns:a16="http://schemas.microsoft.com/office/drawing/2014/main" id="{3950A75A-1142-4DC8-8D54-E835EB88CBAD}"/>
              </a:ext>
            </a:extLst>
          </p:cNvPr>
          <p:cNvSpPr>
            <a:spLocks noGrp="1"/>
          </p:cNvSpPr>
          <p:nvPr>
            <p:ph idx="1"/>
          </p:nvPr>
        </p:nvSpPr>
        <p:spPr>
          <a:xfrm>
            <a:off x="566530" y="1340768"/>
            <a:ext cx="7101814" cy="4680520"/>
          </a:xfrm>
        </p:spPr>
        <p:txBody>
          <a:bodyPr>
            <a:normAutofit fontScale="85000" lnSpcReduction="10000"/>
          </a:bodyPr>
          <a:lstStyle/>
          <a:p>
            <a:pPr marL="0" indent="0" algn="l">
              <a:buNone/>
            </a:pPr>
            <a:r>
              <a:rPr lang="nb-NO" b="0" i="0" dirty="0">
                <a:solidFill>
                  <a:schemeClr val="accent1">
                    <a:lumMod val="50000"/>
                  </a:schemeClr>
                </a:solidFill>
                <a:effectLst/>
                <a:latin typeface="+mj-lt"/>
              </a:rPr>
              <a:t>Politiets bistand vil først og fremst være nødvendig i følgende tilfeller:</a:t>
            </a:r>
          </a:p>
          <a:p>
            <a:pPr marL="0" indent="0" algn="l">
              <a:buNone/>
            </a:pPr>
            <a:endParaRPr lang="nb-NO" b="0" i="0" dirty="0">
              <a:solidFill>
                <a:schemeClr val="accent1">
                  <a:lumMod val="50000"/>
                </a:schemeClr>
              </a:solidFill>
              <a:effectLst/>
              <a:latin typeface="+mj-lt"/>
            </a:endParaRPr>
          </a:p>
          <a:p>
            <a:pPr algn="l">
              <a:buFont typeface="Arial" panose="020B0604020202020204" pitchFamily="34" charset="0"/>
              <a:buChar char="•"/>
            </a:pPr>
            <a:r>
              <a:rPr lang="nb-NO" b="0" i="0" dirty="0">
                <a:solidFill>
                  <a:schemeClr val="accent1">
                    <a:lumMod val="50000"/>
                  </a:schemeClr>
                </a:solidFill>
                <a:effectLst/>
                <a:latin typeface="+mj-lt"/>
              </a:rPr>
              <a:t>ved behov for fysisk maktutøvelse utenfor institusjon</a:t>
            </a:r>
          </a:p>
          <a:p>
            <a:pPr marL="0" indent="0" algn="l">
              <a:buNone/>
            </a:pPr>
            <a:endParaRPr lang="nb-NO" b="0" i="0" dirty="0">
              <a:solidFill>
                <a:schemeClr val="accent1">
                  <a:lumMod val="50000"/>
                </a:schemeClr>
              </a:solidFill>
              <a:effectLst/>
              <a:latin typeface="+mj-lt"/>
            </a:endParaRPr>
          </a:p>
          <a:p>
            <a:pPr algn="l">
              <a:buFont typeface="Arial" panose="020B0604020202020204" pitchFamily="34" charset="0"/>
              <a:buChar char="•"/>
            </a:pPr>
            <a:r>
              <a:rPr lang="nb-NO" b="0" i="0" dirty="0">
                <a:solidFill>
                  <a:schemeClr val="accent1">
                    <a:lumMod val="50000"/>
                  </a:schemeClr>
                </a:solidFill>
                <a:effectLst/>
                <a:latin typeface="+mj-lt"/>
              </a:rPr>
              <a:t>når en person antas å ville påføre seg selv eller andre skade og helsepersonell ikke er i stand til å avverge dette</a:t>
            </a:r>
          </a:p>
          <a:p>
            <a:pPr marL="0" indent="0" algn="l">
              <a:buNone/>
            </a:pPr>
            <a:endParaRPr lang="nb-NO" b="0" i="0" dirty="0">
              <a:solidFill>
                <a:schemeClr val="accent1">
                  <a:lumMod val="50000"/>
                </a:schemeClr>
              </a:solidFill>
              <a:effectLst/>
              <a:latin typeface="+mj-lt"/>
            </a:endParaRPr>
          </a:p>
          <a:p>
            <a:pPr algn="l">
              <a:buFont typeface="Arial" panose="020B0604020202020204" pitchFamily="34" charset="0"/>
              <a:buChar char="•"/>
            </a:pPr>
            <a:r>
              <a:rPr lang="nb-NO" b="0" i="0" dirty="0">
                <a:solidFill>
                  <a:schemeClr val="accent1">
                    <a:lumMod val="50000"/>
                  </a:schemeClr>
                </a:solidFill>
                <a:effectLst/>
                <a:latin typeface="+mj-lt"/>
              </a:rPr>
              <a:t>når det er nødvendig å bane seg adgang til hus, rom eller annet lokale, jf. </a:t>
            </a:r>
            <a:r>
              <a:rPr lang="nb-NO" b="0" i="0" u="none" strike="noStrike" dirty="0">
                <a:solidFill>
                  <a:schemeClr val="accent1">
                    <a:lumMod val="50000"/>
                  </a:schemeClr>
                </a:solidFill>
                <a:effectLst/>
                <a:latin typeface="+mj-lt"/>
                <a:hlinkClick r:id="rId3">
                  <a:extLst>
                    <a:ext uri="{A12FA001-AC4F-418D-AE19-62706E023703}">
                      <ahyp:hlinkClr xmlns:ahyp="http://schemas.microsoft.com/office/drawing/2018/hyperlinkcolor" val="tx"/>
                    </a:ext>
                  </a:extLst>
                </a:hlinkClick>
              </a:rPr>
              <a:t>politiloven § 12 tredje ledd</a:t>
            </a:r>
            <a:r>
              <a:rPr lang="nb-NO" b="0" i="0" dirty="0">
                <a:solidFill>
                  <a:schemeClr val="accent1">
                    <a:lumMod val="50000"/>
                  </a:schemeClr>
                </a:solidFill>
                <a:effectLst/>
                <a:latin typeface="+mj-lt"/>
              </a:rPr>
              <a:t> </a:t>
            </a:r>
          </a:p>
          <a:p>
            <a:endParaRPr lang="nb-NO" dirty="0"/>
          </a:p>
        </p:txBody>
      </p:sp>
    </p:spTree>
    <p:extLst>
      <p:ext uri="{BB962C8B-B14F-4D97-AF65-F5344CB8AC3E}">
        <p14:creationId xmlns:p14="http://schemas.microsoft.com/office/powerpoint/2010/main" val="267340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ABA7487D-8C66-A235-D63F-C7F9CFC9674C}"/>
              </a:ext>
            </a:extLst>
          </p:cNvPr>
          <p:cNvSpPr>
            <a:spLocks noGrp="1"/>
          </p:cNvSpPr>
          <p:nvPr>
            <p:ph type="title"/>
          </p:nvPr>
        </p:nvSpPr>
        <p:spPr>
          <a:xfrm>
            <a:off x="323528" y="332657"/>
            <a:ext cx="5274840" cy="1296144"/>
          </a:xfrm>
        </p:spPr>
        <p:txBody>
          <a:bodyPr>
            <a:normAutofit/>
          </a:bodyPr>
          <a:lstStyle/>
          <a:p>
            <a:r>
              <a:rPr lang="nb-NO" b="1" dirty="0"/>
              <a:t>Hva skal jeg si noe om?</a:t>
            </a:r>
          </a:p>
        </p:txBody>
      </p:sp>
      <p:sp>
        <p:nvSpPr>
          <p:cNvPr id="7" name="Plassholder for innhold 6">
            <a:extLst>
              <a:ext uri="{FF2B5EF4-FFF2-40B4-BE49-F238E27FC236}">
                <a16:creationId xmlns:a16="http://schemas.microsoft.com/office/drawing/2014/main" id="{09B2AE63-5112-061A-892D-F6BB0D8AB32C}"/>
              </a:ext>
            </a:extLst>
          </p:cNvPr>
          <p:cNvSpPr>
            <a:spLocks noGrp="1"/>
          </p:cNvSpPr>
          <p:nvPr>
            <p:ph idx="1"/>
          </p:nvPr>
        </p:nvSpPr>
        <p:spPr>
          <a:xfrm>
            <a:off x="467544" y="1628802"/>
            <a:ext cx="5042303" cy="4098106"/>
          </a:xfrm>
        </p:spPr>
        <p:txBody>
          <a:bodyPr>
            <a:normAutofit fontScale="92500" lnSpcReduction="10000"/>
          </a:bodyPr>
          <a:lstStyle/>
          <a:p>
            <a:pPr marL="0" indent="0">
              <a:buNone/>
            </a:pPr>
            <a:endParaRPr lang="nb-NO" sz="1500" dirty="0"/>
          </a:p>
          <a:p>
            <a:pPr marL="0" indent="0">
              <a:buNone/>
            </a:pPr>
            <a:r>
              <a:rPr lang="nb-NO" sz="2400" dirty="0"/>
              <a:t>Rundskrivet om helsetjenestens og politiets ansvar for personer med psykisk lidelse</a:t>
            </a:r>
          </a:p>
          <a:p>
            <a:pPr marL="0" indent="0">
              <a:buNone/>
            </a:pPr>
            <a:endParaRPr lang="nb-NO" sz="2400" dirty="0"/>
          </a:p>
          <a:p>
            <a:pPr lvl="1"/>
            <a:r>
              <a:rPr lang="nb-NO" dirty="0"/>
              <a:t>Litt om bakgrunn og arbeidet med revisjon av rundskrivet</a:t>
            </a:r>
          </a:p>
          <a:p>
            <a:pPr lvl="1"/>
            <a:r>
              <a:rPr lang="nb-NO" dirty="0"/>
              <a:t>Innspill fra politi og helsetjenesten</a:t>
            </a:r>
          </a:p>
          <a:p>
            <a:pPr lvl="1"/>
            <a:r>
              <a:rPr lang="nb-NO" b="1" dirty="0"/>
              <a:t>Hovedpunktene i rundskrivet</a:t>
            </a:r>
          </a:p>
          <a:p>
            <a:pPr lvl="1"/>
            <a:r>
              <a:rPr lang="nb-NO" dirty="0"/>
              <a:t>Tilbakemeldinger og plan for implementering</a:t>
            </a:r>
          </a:p>
          <a:p>
            <a:pPr marL="0" indent="0">
              <a:buNone/>
            </a:pPr>
            <a:r>
              <a:rPr lang="nb-NO" sz="2400" dirty="0"/>
              <a:t> </a:t>
            </a:r>
          </a:p>
          <a:p>
            <a:pPr marL="0" indent="0">
              <a:buNone/>
            </a:pPr>
            <a:endParaRPr lang="nb-NO" sz="1800" dirty="0"/>
          </a:p>
          <a:p>
            <a:pPr marL="257175" indent="-257175">
              <a:buFont typeface="+mj-lt"/>
              <a:buAutoNum type="arabicPeriod"/>
            </a:pPr>
            <a:endParaRPr lang="nb-NO" sz="1800" dirty="0"/>
          </a:p>
          <a:p>
            <a:pPr lvl="1"/>
            <a:endParaRPr lang="nb-NO" sz="1200" dirty="0"/>
          </a:p>
        </p:txBody>
      </p:sp>
      <p:pic>
        <p:nvPicPr>
          <p:cNvPr id="2" name="Bilde 1">
            <a:extLst>
              <a:ext uri="{FF2B5EF4-FFF2-40B4-BE49-F238E27FC236}">
                <a16:creationId xmlns:a16="http://schemas.microsoft.com/office/drawing/2014/main" id="{0DDC8002-79BD-A5DD-4753-6F2DE3785881}"/>
              </a:ext>
            </a:extLst>
          </p:cNvPr>
          <p:cNvPicPr>
            <a:picLocks noChangeAspect="1"/>
          </p:cNvPicPr>
          <p:nvPr/>
        </p:nvPicPr>
        <p:blipFill rotWithShape="1">
          <a:blip r:embed="rId3"/>
          <a:srcRect l="22568" r="26781"/>
          <a:stretch/>
        </p:blipFill>
        <p:spPr>
          <a:xfrm>
            <a:off x="5181803" y="857250"/>
            <a:ext cx="3817573" cy="5087516"/>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42028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5CF7DC-D1E1-B97B-6EE4-70E9879E3ED7}"/>
              </a:ext>
            </a:extLst>
          </p:cNvPr>
          <p:cNvSpPr>
            <a:spLocks noGrp="1"/>
          </p:cNvSpPr>
          <p:nvPr>
            <p:ph type="title"/>
          </p:nvPr>
        </p:nvSpPr>
        <p:spPr/>
        <p:txBody>
          <a:bodyPr/>
          <a:lstStyle/>
          <a:p>
            <a:r>
              <a:rPr lang="nb-NO" dirty="0"/>
              <a:t>Bistandsanmodningen</a:t>
            </a:r>
          </a:p>
        </p:txBody>
      </p:sp>
      <p:sp>
        <p:nvSpPr>
          <p:cNvPr id="3" name="Plassholder for innhold 2">
            <a:extLst>
              <a:ext uri="{FF2B5EF4-FFF2-40B4-BE49-F238E27FC236}">
                <a16:creationId xmlns:a16="http://schemas.microsoft.com/office/drawing/2014/main" id="{581B1C6A-A579-E005-23F4-C81CE1F4D5C9}"/>
              </a:ext>
            </a:extLst>
          </p:cNvPr>
          <p:cNvSpPr>
            <a:spLocks noGrp="1"/>
          </p:cNvSpPr>
          <p:nvPr>
            <p:ph idx="1"/>
          </p:nvPr>
        </p:nvSpPr>
        <p:spPr>
          <a:xfrm>
            <a:off x="457200" y="1417638"/>
            <a:ext cx="8229600" cy="4708525"/>
          </a:xfrm>
        </p:spPr>
        <p:txBody>
          <a:bodyPr>
            <a:normAutofit fontScale="92500" lnSpcReduction="10000"/>
          </a:bodyPr>
          <a:lstStyle/>
          <a:p>
            <a:r>
              <a:rPr lang="nb-NO" b="0" i="0" dirty="0">
                <a:solidFill>
                  <a:schemeClr val="accent1">
                    <a:lumMod val="50000"/>
                  </a:schemeClr>
                </a:solidFill>
                <a:effectLst/>
                <a:latin typeface="+mj-lt"/>
              </a:rPr>
              <a:t>En anmodning til politiet om bistand skal som hovedregel komme fra ansvarlig helsepersonell.</a:t>
            </a:r>
          </a:p>
          <a:p>
            <a:pPr marL="0" indent="0">
              <a:buNone/>
            </a:pPr>
            <a:endParaRPr lang="nb-NO" b="0" i="0" dirty="0">
              <a:solidFill>
                <a:schemeClr val="accent1">
                  <a:lumMod val="50000"/>
                </a:schemeClr>
              </a:solidFill>
              <a:effectLst/>
              <a:latin typeface="+mj-lt"/>
            </a:endParaRPr>
          </a:p>
          <a:p>
            <a:r>
              <a:rPr lang="nb-NO" dirty="0">
                <a:solidFill>
                  <a:schemeClr val="accent1">
                    <a:lumMod val="50000"/>
                  </a:schemeClr>
                </a:solidFill>
                <a:latin typeface="+mj-lt"/>
              </a:rPr>
              <a:t>Ansvarlig helsepersonell skal begrunne behovet for politibistand og gi politiet relevant og nødvendig informasjon om oppdraget. </a:t>
            </a:r>
          </a:p>
          <a:p>
            <a:pPr marL="0" indent="0">
              <a:buNone/>
            </a:pPr>
            <a:endParaRPr lang="nb-NO" dirty="0">
              <a:solidFill>
                <a:schemeClr val="accent1">
                  <a:lumMod val="50000"/>
                </a:schemeClr>
              </a:solidFill>
              <a:latin typeface="+mj-lt"/>
            </a:endParaRPr>
          </a:p>
          <a:p>
            <a:r>
              <a:rPr lang="nb-NO" dirty="0">
                <a:solidFill>
                  <a:schemeClr val="accent1">
                    <a:lumMod val="50000"/>
                  </a:schemeClr>
                </a:solidFill>
                <a:latin typeface="+mj-lt"/>
              </a:rPr>
              <a:t>Loven krever ikke at bistandsanmodningen skal være skriftlig, men når tiden tillater det bør anmodningen fremsettes skriftlig. </a:t>
            </a:r>
          </a:p>
          <a:p>
            <a:pPr lvl="1"/>
            <a:r>
              <a:rPr lang="nb-NO" dirty="0">
                <a:solidFill>
                  <a:schemeClr val="accent1">
                    <a:lumMod val="50000"/>
                  </a:schemeClr>
                </a:solidFill>
                <a:latin typeface="+mj-lt"/>
              </a:rPr>
              <a:t>Dette vil for eksempel være aktuelt ved bistand overfor en pasient som allerede er under tvungent psykisk helsevern.</a:t>
            </a:r>
          </a:p>
        </p:txBody>
      </p:sp>
    </p:spTree>
    <p:extLst>
      <p:ext uri="{BB962C8B-B14F-4D97-AF65-F5344CB8AC3E}">
        <p14:creationId xmlns:p14="http://schemas.microsoft.com/office/powerpoint/2010/main" val="2222914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0E07FD-31C5-553D-DAB0-38F3B921D312}"/>
              </a:ext>
            </a:extLst>
          </p:cNvPr>
          <p:cNvSpPr>
            <a:spLocks noGrp="1"/>
          </p:cNvSpPr>
          <p:nvPr>
            <p:ph type="title"/>
          </p:nvPr>
        </p:nvSpPr>
        <p:spPr/>
        <p:txBody>
          <a:bodyPr/>
          <a:lstStyle/>
          <a:p>
            <a:r>
              <a:rPr lang="nb-NO" dirty="0" err="1"/>
              <a:t>Bistandsanodningen</a:t>
            </a:r>
            <a:r>
              <a:rPr lang="nb-NO" dirty="0"/>
              <a:t> (forts.)</a:t>
            </a:r>
          </a:p>
        </p:txBody>
      </p:sp>
      <p:sp>
        <p:nvSpPr>
          <p:cNvPr id="3" name="Plassholder for innhold 2">
            <a:extLst>
              <a:ext uri="{FF2B5EF4-FFF2-40B4-BE49-F238E27FC236}">
                <a16:creationId xmlns:a16="http://schemas.microsoft.com/office/drawing/2014/main" id="{882C8FDF-C202-4A62-9083-5DA0E044A1A7}"/>
              </a:ext>
            </a:extLst>
          </p:cNvPr>
          <p:cNvSpPr>
            <a:spLocks noGrp="1"/>
          </p:cNvSpPr>
          <p:nvPr>
            <p:ph idx="1"/>
          </p:nvPr>
        </p:nvSpPr>
        <p:spPr/>
        <p:txBody>
          <a:bodyPr/>
          <a:lstStyle/>
          <a:p>
            <a:r>
              <a:rPr lang="nb-NO" dirty="0"/>
              <a:t>Skriftlige bistandsanmodninger kan for eksempel fremsettes ved:</a:t>
            </a:r>
          </a:p>
          <a:p>
            <a:pPr marL="0" indent="0">
              <a:buNone/>
            </a:pPr>
            <a:endParaRPr lang="nb-NO" dirty="0"/>
          </a:p>
          <a:p>
            <a:pPr lvl="1"/>
            <a:r>
              <a:rPr lang="nb-NO" dirty="0"/>
              <a:t>Vanlig ukryptert anonymisert e-post i kombinasjon med telefonsamtale. Opplysningene som fremgår av ukryptert e-post skal ivareta krav om anonymitet.</a:t>
            </a:r>
          </a:p>
          <a:p>
            <a:pPr lvl="1"/>
            <a:endParaRPr lang="nb-NO" dirty="0"/>
          </a:p>
          <a:p>
            <a:r>
              <a:rPr lang="nb-NO" dirty="0"/>
              <a:t>I rundskrivet er det vedlagt mal for bistandsanmodning</a:t>
            </a:r>
          </a:p>
        </p:txBody>
      </p:sp>
    </p:spTree>
    <p:extLst>
      <p:ext uri="{BB962C8B-B14F-4D97-AF65-F5344CB8AC3E}">
        <p14:creationId xmlns:p14="http://schemas.microsoft.com/office/powerpoint/2010/main" val="2252864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dato 3"/>
          <p:cNvSpPr txBox="1">
            <a:spLocks noGrp="1"/>
          </p:cNvSpPr>
          <p:nvPr/>
        </p:nvSpPr>
        <p:spPr bwMode="auto">
          <a:xfrm>
            <a:off x="1641872" y="5632847"/>
            <a:ext cx="1427559" cy="34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nchor="b"/>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eaLnBrk="1" hangingPunct="1">
              <a:spcBef>
                <a:spcPct val="0"/>
              </a:spcBef>
              <a:buClr>
                <a:srgbClr val="000000"/>
              </a:buClr>
              <a:buFontTx/>
              <a:buNone/>
            </a:pPr>
            <a:endParaRPr lang="nb-NO" altLang="nb-NO" sz="1050">
              <a:solidFill>
                <a:srgbClr val="545472"/>
              </a:solidFill>
            </a:endParaRPr>
          </a:p>
        </p:txBody>
      </p:sp>
      <p:sp>
        <p:nvSpPr>
          <p:cNvPr id="117763" name="Rectangle 2"/>
          <p:cNvSpPr>
            <a:spLocks noGrp="1" noChangeArrowheads="1"/>
          </p:cNvSpPr>
          <p:nvPr>
            <p:ph type="title" idx="4294967295"/>
          </p:nvPr>
        </p:nvSpPr>
        <p:spPr>
          <a:xfrm>
            <a:off x="980954" y="548680"/>
            <a:ext cx="7623494" cy="1357735"/>
          </a:xfrm>
        </p:spPr>
        <p:txBody>
          <a:bodyPr rtlCol="0">
            <a:noAutofit/>
          </a:bodyPr>
          <a:lstStyle/>
          <a:p>
            <a:pPr>
              <a:defRPr/>
            </a:pPr>
            <a:r>
              <a:rPr lang="nb-NO" sz="3600" dirty="0">
                <a:latin typeface="Calibri" panose="020F0502020204030204" pitchFamily="34" charset="0"/>
                <a:ea typeface="Calibri" panose="020F0502020204030204" pitchFamily="34" charset="0"/>
                <a:cs typeface="Times New Roman" panose="02020603050405020304" pitchFamily="18" charset="0"/>
              </a:rPr>
              <a:t>Politiets begjæring om tvungent psykisk helsevern, jf. </a:t>
            </a:r>
            <a:r>
              <a:rPr lang="nb-NO" sz="3600" dirty="0" err="1">
                <a:latin typeface="Calibri" panose="020F0502020204030204" pitchFamily="34" charset="0"/>
                <a:ea typeface="Calibri" panose="020F0502020204030204" pitchFamily="34" charset="0"/>
                <a:cs typeface="Times New Roman" panose="02020603050405020304" pitchFamily="18" charset="0"/>
              </a:rPr>
              <a:t>phvl</a:t>
            </a:r>
            <a:r>
              <a:rPr lang="nb-NO" sz="3600" dirty="0">
                <a:latin typeface="Calibri" panose="020F0502020204030204" pitchFamily="34" charset="0"/>
                <a:ea typeface="Calibri" panose="020F0502020204030204" pitchFamily="34" charset="0"/>
                <a:cs typeface="Times New Roman" panose="02020603050405020304" pitchFamily="18" charset="0"/>
              </a:rPr>
              <a:t>. § 3-6 første ledd</a:t>
            </a:r>
            <a:endParaRPr lang="nb-NO" sz="3600" dirty="0">
              <a:latin typeface="Times New Roman" pitchFamily="18" charset="0"/>
            </a:endParaRPr>
          </a:p>
        </p:txBody>
      </p:sp>
      <p:sp>
        <p:nvSpPr>
          <p:cNvPr id="12292" name="Rectangle 3"/>
          <p:cNvSpPr>
            <a:spLocks noGrp="1" noChangeArrowheads="1"/>
          </p:cNvSpPr>
          <p:nvPr>
            <p:ph type="body" idx="4294967295"/>
          </p:nvPr>
        </p:nvSpPr>
        <p:spPr>
          <a:xfrm>
            <a:off x="980955" y="1906415"/>
            <a:ext cx="7182090" cy="3588320"/>
          </a:xfrm>
        </p:spPr>
        <p:txBody>
          <a:bodyPr>
            <a:normAutofit fontScale="92500" lnSpcReduction="10000"/>
          </a:bodyPr>
          <a:lstStyle/>
          <a:p>
            <a:pPr marL="0" indent="0">
              <a:lnSpc>
                <a:spcPct val="91000"/>
              </a:lnSpc>
              <a:buNone/>
            </a:pPr>
            <a:r>
              <a:rPr lang="nb-NO" b="0" i="1" dirty="0">
                <a:solidFill>
                  <a:schemeClr val="accent1">
                    <a:lumMod val="50000"/>
                  </a:schemeClr>
                </a:solidFill>
                <a:effectLst/>
                <a:latin typeface="+mj-lt"/>
              </a:rPr>
              <a:t>	</a:t>
            </a:r>
          </a:p>
          <a:p>
            <a:pPr marL="0" indent="0">
              <a:lnSpc>
                <a:spcPct val="91000"/>
              </a:lnSpc>
              <a:buNone/>
            </a:pPr>
            <a:r>
              <a:rPr lang="nb-NO" i="1" dirty="0">
                <a:solidFill>
                  <a:schemeClr val="accent1">
                    <a:lumMod val="50000"/>
                  </a:schemeClr>
                </a:solidFill>
                <a:latin typeface="+mj-lt"/>
              </a:rPr>
              <a:t>	</a:t>
            </a:r>
            <a:r>
              <a:rPr lang="nb-NO" b="0" i="1" dirty="0">
                <a:solidFill>
                  <a:schemeClr val="accent1">
                    <a:lumMod val="50000"/>
                  </a:schemeClr>
                </a:solidFill>
                <a:effectLst/>
                <a:latin typeface="+mj-lt"/>
              </a:rPr>
              <a:t>Offentlig myndighet skal ved varsling av helse- og omsorgstjenesten og ved nødvendig bistand som beskrevet i loven her, bidra til at personer som må antas å fylle vilkårene for tvungent psykisk helsevern, og som ikke selv søker behandling, blir undersøkt av lege. </a:t>
            </a:r>
            <a:r>
              <a:rPr lang="nb-NO" b="1" i="1" dirty="0">
                <a:solidFill>
                  <a:schemeClr val="accent1">
                    <a:lumMod val="50000"/>
                  </a:schemeClr>
                </a:solidFill>
                <a:effectLst/>
                <a:latin typeface="+mj-lt"/>
              </a:rPr>
              <a:t>Om nødvendig skal det fremmes begjæring om tvungen undersøkelse, tvungen observasjon eller tvungent psykisk helsevern.</a:t>
            </a:r>
          </a:p>
          <a:p>
            <a:pPr eaLnBrk="1" hangingPunct="1">
              <a:lnSpc>
                <a:spcPct val="91000"/>
              </a:lnSpc>
            </a:pPr>
            <a:endParaRPr lang="nb-NO" altLang="nb-NO" dirty="0"/>
          </a:p>
        </p:txBody>
      </p:sp>
      <p:sp>
        <p:nvSpPr>
          <p:cNvPr id="12293" name="Plassholder for bunntekst 6"/>
          <p:cNvSpPr txBox="1">
            <a:spLocks noGrp="1"/>
          </p:cNvSpPr>
          <p:nvPr/>
        </p:nvSpPr>
        <p:spPr bwMode="auto">
          <a:xfrm>
            <a:off x="3492104" y="5481637"/>
            <a:ext cx="21717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nb-NO" altLang="nb-NO" sz="1050">
              <a:latin typeface="Arial" charset="0"/>
            </a:endParaRPr>
          </a:p>
        </p:txBody>
      </p:sp>
    </p:spTree>
    <p:extLst>
      <p:ext uri="{BB962C8B-B14F-4D97-AF65-F5344CB8AC3E}">
        <p14:creationId xmlns:p14="http://schemas.microsoft.com/office/powerpoint/2010/main" val="2582662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20F508-7CBD-4DA9-6585-4B8F6840D348}"/>
              </a:ext>
            </a:extLst>
          </p:cNvPr>
          <p:cNvSpPr>
            <a:spLocks noGrp="1"/>
          </p:cNvSpPr>
          <p:nvPr>
            <p:ph type="title"/>
          </p:nvPr>
        </p:nvSpPr>
        <p:spPr>
          <a:xfrm>
            <a:off x="457200" y="274638"/>
            <a:ext cx="8363272" cy="1143000"/>
          </a:xfrm>
        </p:spPr>
        <p:txBody>
          <a:bodyPr>
            <a:normAutofit fontScale="90000"/>
          </a:bodyPr>
          <a:lstStyle/>
          <a:p>
            <a:r>
              <a:rPr lang="nb-NO" dirty="0"/>
              <a:t>Politiets begjæring (forts.) , jf. psykisk helsevernforskriften §7</a:t>
            </a:r>
          </a:p>
        </p:txBody>
      </p:sp>
      <p:sp>
        <p:nvSpPr>
          <p:cNvPr id="3" name="Plassholder for innhold 2">
            <a:extLst>
              <a:ext uri="{FF2B5EF4-FFF2-40B4-BE49-F238E27FC236}">
                <a16:creationId xmlns:a16="http://schemas.microsoft.com/office/drawing/2014/main" id="{A2B02B35-8D5D-B9D9-7EAB-E8435A0B3D1B}"/>
              </a:ext>
            </a:extLst>
          </p:cNvPr>
          <p:cNvSpPr>
            <a:spLocks noGrp="1"/>
          </p:cNvSpPr>
          <p:nvPr>
            <p:ph idx="1"/>
          </p:nvPr>
        </p:nvSpPr>
        <p:spPr>
          <a:xfrm>
            <a:off x="457200" y="1556792"/>
            <a:ext cx="8229600" cy="4569371"/>
          </a:xfrm>
        </p:spPr>
        <p:txBody>
          <a:bodyPr>
            <a:normAutofit fontScale="85000" lnSpcReduction="20000"/>
          </a:bodyPr>
          <a:lstStyle/>
          <a:p>
            <a:pPr marL="0" indent="0">
              <a:buNone/>
            </a:pPr>
            <a:r>
              <a:rPr lang="nb-NO" dirty="0"/>
              <a:t>Politiet kan fremme begjæring om tvungen legeundersøkelse, tvungen observasjon (TO) eller tvungent psykisk helsevern (TPH) når dette vurderes som nødvendig, og:</a:t>
            </a:r>
          </a:p>
          <a:p>
            <a:pPr marL="0" indent="0">
              <a:buNone/>
            </a:pPr>
            <a:endParaRPr lang="nb-NO" dirty="0"/>
          </a:p>
          <a:p>
            <a:pPr lvl="1"/>
            <a:r>
              <a:rPr lang="nb-NO" dirty="0"/>
              <a:t>den antatt syke allerede er i politiets varetekt, eller </a:t>
            </a:r>
          </a:p>
          <a:p>
            <a:pPr lvl="1"/>
            <a:r>
              <a:rPr lang="nb-NO" dirty="0"/>
              <a:t>det dreier seg om å avverge vesentlig fare for vedkommendes eller andres liv og helse, eller </a:t>
            </a:r>
          </a:p>
          <a:p>
            <a:pPr lvl="1"/>
            <a:r>
              <a:rPr lang="nb-NO" dirty="0"/>
              <a:t>når politiets bistand er nødvendig for å få vedkommende under tvungen observasjon eller tvungent psykisk helsevern, </a:t>
            </a:r>
          </a:p>
          <a:p>
            <a:pPr lvl="1"/>
            <a:endParaRPr lang="nb-NO" dirty="0"/>
          </a:p>
          <a:p>
            <a:pPr marL="0" indent="0">
              <a:buNone/>
            </a:pPr>
            <a:r>
              <a:rPr lang="nb-NO" dirty="0"/>
              <a:t>Den som fremsetter begjæringen må ha kjennskap til saken og pasientens situasjon,</a:t>
            </a:r>
          </a:p>
          <a:p>
            <a:pPr marL="0" indent="0">
              <a:buNone/>
            </a:pPr>
            <a:endParaRPr lang="nb-NO" dirty="0"/>
          </a:p>
          <a:p>
            <a:pPr marL="0" indent="0">
              <a:buNone/>
            </a:pPr>
            <a:r>
              <a:rPr lang="nb-NO" dirty="0"/>
              <a:t>jf. psykisk helsevernforskriften § 7</a:t>
            </a:r>
          </a:p>
        </p:txBody>
      </p:sp>
    </p:spTree>
    <p:extLst>
      <p:ext uri="{BB962C8B-B14F-4D97-AF65-F5344CB8AC3E}">
        <p14:creationId xmlns:p14="http://schemas.microsoft.com/office/powerpoint/2010/main" val="1397191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dato 3"/>
          <p:cNvSpPr txBox="1">
            <a:spLocks noGrp="1"/>
          </p:cNvSpPr>
          <p:nvPr/>
        </p:nvSpPr>
        <p:spPr bwMode="auto">
          <a:xfrm>
            <a:off x="1641872" y="5632847"/>
            <a:ext cx="1427559" cy="34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nchor="b"/>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eaLnBrk="1" hangingPunct="1">
              <a:spcBef>
                <a:spcPct val="0"/>
              </a:spcBef>
              <a:buClr>
                <a:srgbClr val="000000"/>
              </a:buClr>
              <a:buFontTx/>
              <a:buNone/>
            </a:pPr>
            <a:endParaRPr lang="nb-NO" altLang="nb-NO" sz="1050">
              <a:solidFill>
                <a:srgbClr val="545472"/>
              </a:solidFill>
            </a:endParaRPr>
          </a:p>
        </p:txBody>
      </p:sp>
      <p:sp>
        <p:nvSpPr>
          <p:cNvPr id="117763" name="Rectangle 2"/>
          <p:cNvSpPr>
            <a:spLocks noGrp="1" noChangeArrowheads="1"/>
          </p:cNvSpPr>
          <p:nvPr>
            <p:ph type="title" idx="4294967295"/>
          </p:nvPr>
        </p:nvSpPr>
        <p:spPr>
          <a:xfrm>
            <a:off x="755576" y="476672"/>
            <a:ext cx="7920880" cy="1429743"/>
          </a:xfrm>
        </p:spPr>
        <p:txBody>
          <a:bodyPr rtlCol="0">
            <a:normAutofit/>
          </a:bodyPr>
          <a:lstStyle/>
          <a:p>
            <a:pPr>
              <a:defRPr/>
            </a:pPr>
            <a:r>
              <a:rPr lang="nb-NO" sz="3600" dirty="0">
                <a:latin typeface="Calibri" panose="020F0502020204030204" pitchFamily="34" charset="0"/>
                <a:ea typeface="Calibri" panose="020F0502020204030204" pitchFamily="34" charset="0"/>
                <a:cs typeface="Times New Roman" panose="02020603050405020304" pitchFamily="18" charset="0"/>
              </a:rPr>
              <a:t>Politiets begjæring av tvungent psykisk helsevern (forts.)</a:t>
            </a:r>
            <a:endParaRPr lang="nb-NO" sz="3600" dirty="0">
              <a:latin typeface="Times New Roman" pitchFamily="18" charset="0"/>
            </a:endParaRPr>
          </a:p>
        </p:txBody>
      </p:sp>
      <p:sp>
        <p:nvSpPr>
          <p:cNvPr id="12292" name="Rectangle 3"/>
          <p:cNvSpPr>
            <a:spLocks noGrp="1" noChangeArrowheads="1"/>
          </p:cNvSpPr>
          <p:nvPr>
            <p:ph type="body" idx="4294967295"/>
          </p:nvPr>
        </p:nvSpPr>
        <p:spPr>
          <a:xfrm>
            <a:off x="827584" y="2132856"/>
            <a:ext cx="7848872" cy="3960440"/>
          </a:xfrm>
        </p:spPr>
        <p:txBody>
          <a:bodyPr>
            <a:normAutofit/>
          </a:bodyPr>
          <a:lstStyle/>
          <a:p>
            <a:pPr marL="0" indent="0">
              <a:lnSpc>
                <a:spcPct val="91000"/>
              </a:lnSpc>
              <a:buNone/>
            </a:pPr>
            <a:r>
              <a:rPr lang="nb-NO" sz="2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UKOM (statens undersøkelseskommisjon for helsetjenesten) rapport 5-2021 «Hva kan vi lære etter et drap begått i psykotisk tilstand?»</a:t>
            </a:r>
          </a:p>
          <a:p>
            <a:pPr marL="0" indent="0">
              <a:lnSpc>
                <a:spcPct val="91000"/>
              </a:lnSpc>
              <a:buNone/>
            </a:pPr>
            <a:endParaRPr lang="nb-NO" sz="24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1">
              <a:lnSpc>
                <a:spcPct val="91000"/>
              </a:lnSpc>
            </a:pPr>
            <a:r>
              <a:rPr lang="nb-NO"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I rapporten anbefales at </a:t>
            </a:r>
            <a:r>
              <a:rPr lang="nb-NO"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Helsedirektoratet i samarbeid med Politidirektoratet og Riksadvokaten framhever politiets rolle i å framsette begjæring om tvungent psykisk helsevern når dette er aktuelt.</a:t>
            </a:r>
            <a:endParaRPr lang="nb-NO"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1000"/>
              </a:lnSpc>
            </a:pPr>
            <a:endParaRPr lang="nb-NO" altLang="nb-NO" dirty="0"/>
          </a:p>
        </p:txBody>
      </p:sp>
      <p:sp>
        <p:nvSpPr>
          <p:cNvPr id="12293" name="Plassholder for bunntekst 6"/>
          <p:cNvSpPr txBox="1">
            <a:spLocks noGrp="1"/>
          </p:cNvSpPr>
          <p:nvPr/>
        </p:nvSpPr>
        <p:spPr bwMode="auto">
          <a:xfrm>
            <a:off x="3492104" y="5481637"/>
            <a:ext cx="21717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nb-NO" altLang="nb-NO" sz="1050">
              <a:latin typeface="Arial" charset="0"/>
            </a:endParaRPr>
          </a:p>
        </p:txBody>
      </p:sp>
    </p:spTree>
    <p:extLst>
      <p:ext uri="{BB962C8B-B14F-4D97-AF65-F5344CB8AC3E}">
        <p14:creationId xmlns:p14="http://schemas.microsoft.com/office/powerpoint/2010/main" val="1790312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B1A7E4-1D74-4280-80F8-DF1F04EEA768}"/>
              </a:ext>
            </a:extLst>
          </p:cNvPr>
          <p:cNvSpPr>
            <a:spLocks noGrp="1"/>
          </p:cNvSpPr>
          <p:nvPr>
            <p:ph type="title"/>
          </p:nvPr>
        </p:nvSpPr>
        <p:spPr/>
        <p:txBody>
          <a:bodyPr>
            <a:normAutofit/>
          </a:bodyPr>
          <a:lstStyle/>
          <a:p>
            <a:r>
              <a:rPr lang="nb-NO" sz="3000" dirty="0">
                <a:latin typeface="Calibri" panose="020F0502020204030204" pitchFamily="34" charset="0"/>
                <a:ea typeface="Calibri" panose="020F0502020204030204" pitchFamily="34" charset="0"/>
                <a:cs typeface="Times New Roman" panose="02020603050405020304" pitchFamily="18" charset="0"/>
              </a:rPr>
              <a:t>Politiets begjæring av tvungent psykisk helsevern (forts.)</a:t>
            </a:r>
            <a:endParaRPr lang="nb-NO" dirty="0"/>
          </a:p>
        </p:txBody>
      </p:sp>
      <p:sp>
        <p:nvSpPr>
          <p:cNvPr id="3" name="Plassholder for innhold 2">
            <a:extLst>
              <a:ext uri="{FF2B5EF4-FFF2-40B4-BE49-F238E27FC236}">
                <a16:creationId xmlns:a16="http://schemas.microsoft.com/office/drawing/2014/main" id="{17E84558-4CB8-45DA-804D-75614E8B9087}"/>
              </a:ext>
            </a:extLst>
          </p:cNvPr>
          <p:cNvSpPr>
            <a:spLocks noGrp="1"/>
          </p:cNvSpPr>
          <p:nvPr>
            <p:ph idx="1"/>
          </p:nvPr>
        </p:nvSpPr>
        <p:spPr/>
        <p:txBody>
          <a:bodyPr/>
          <a:lstStyle/>
          <a:p>
            <a:pPr marL="0" indent="0">
              <a:lnSpc>
                <a:spcPct val="107000"/>
              </a:lnSpc>
              <a:spcAft>
                <a:spcPts val="600"/>
              </a:spcAft>
              <a:buNone/>
            </a:pPr>
            <a:r>
              <a:rPr lang="nb-NO" dirty="0">
                <a:effectLst/>
                <a:latin typeface="Calibri" panose="020F0502020204030204" pitchFamily="34" charset="0"/>
                <a:ea typeface="Calibri" panose="020F0502020204030204" pitchFamily="34" charset="0"/>
                <a:cs typeface="Times New Roman" panose="02020603050405020304" pitchFamily="18" charset="0"/>
              </a:rPr>
              <a:t>I de tilfeller hvor </a:t>
            </a:r>
            <a:r>
              <a:rPr lang="nb-NO" dirty="0">
                <a:latin typeface="Calibri" panose="020F0502020204030204" pitchFamily="34" charset="0"/>
                <a:ea typeface="Calibri" panose="020F0502020204030204" pitchFamily="34" charset="0"/>
                <a:cs typeface="Times New Roman" panose="02020603050405020304" pitchFamily="18" charset="0"/>
              </a:rPr>
              <a:t>politiet</a:t>
            </a:r>
            <a:r>
              <a:rPr lang="nb-NO" dirty="0">
                <a:effectLst/>
                <a:latin typeface="Calibri" panose="020F0502020204030204" pitchFamily="34" charset="0"/>
                <a:ea typeface="Calibri" panose="020F0502020204030204" pitchFamily="34" charset="0"/>
                <a:cs typeface="Times New Roman" panose="02020603050405020304" pitchFamily="18" charset="0"/>
              </a:rPr>
              <a:t> har fremsatt begjæring har politiet </a:t>
            </a:r>
          </a:p>
          <a:p>
            <a:pPr>
              <a:lnSpc>
                <a:spcPct val="107000"/>
              </a:lnSpc>
            </a:pPr>
            <a:r>
              <a:rPr lang="nb-NO" dirty="0">
                <a:effectLst/>
                <a:latin typeface="Calibri" panose="020F0502020204030204" pitchFamily="34" charset="0"/>
                <a:ea typeface="Calibri" panose="020F0502020204030204" pitchFamily="34" charset="0"/>
                <a:cs typeface="Times New Roman" panose="02020603050405020304" pitchFamily="18" charset="0"/>
              </a:rPr>
              <a:t>En rett til å uttale seg før vedtak om </a:t>
            </a:r>
            <a:r>
              <a:rPr lang="nb-NO" dirty="0">
                <a:latin typeface="Calibri" panose="020F0502020204030204" pitchFamily="34" charset="0"/>
                <a:ea typeface="Calibri" panose="020F0502020204030204" pitchFamily="34" charset="0"/>
                <a:cs typeface="Times New Roman" panose="02020603050405020304" pitchFamily="18" charset="0"/>
              </a:rPr>
              <a:t>tvungen obs/ tvungent psykisk helsevern</a:t>
            </a:r>
            <a:r>
              <a:rPr lang="nb-NO" dirty="0">
                <a:effectLst/>
                <a:latin typeface="Calibri" panose="020F0502020204030204" pitchFamily="34" charset="0"/>
                <a:ea typeface="Calibri" panose="020F0502020204030204" pitchFamily="34" charset="0"/>
                <a:cs typeface="Times New Roman" panose="02020603050405020304" pitchFamily="18" charset="0"/>
              </a:rPr>
              <a:t> treffes, jf. </a:t>
            </a:r>
            <a:r>
              <a:rPr lang="nb-NO" dirty="0" err="1">
                <a:effectLst/>
                <a:latin typeface="Calibri" panose="020F0502020204030204" pitchFamily="34" charset="0"/>
                <a:ea typeface="Calibri" panose="020F0502020204030204" pitchFamily="34" charset="0"/>
                <a:cs typeface="Times New Roman" panose="02020603050405020304" pitchFamily="18" charset="0"/>
              </a:rPr>
              <a:t>phvl</a:t>
            </a:r>
            <a:r>
              <a:rPr lang="nb-NO" dirty="0">
                <a:effectLst/>
                <a:latin typeface="Calibri" panose="020F0502020204030204" pitchFamily="34" charset="0"/>
                <a:ea typeface="Calibri" panose="020F0502020204030204" pitchFamily="34" charset="0"/>
                <a:cs typeface="Times New Roman" panose="02020603050405020304" pitchFamily="18" charset="0"/>
              </a:rPr>
              <a:t>. § 3-9</a:t>
            </a:r>
            <a:r>
              <a:rPr lang="nb-NO" dirty="0">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pPr>
            <a:endParaRPr lang="nb-NO"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nb-NO" dirty="0">
                <a:effectLst/>
                <a:latin typeface="Calibri" panose="020F0502020204030204" pitchFamily="34" charset="0"/>
                <a:ea typeface="Calibri" panose="020F0502020204030204" pitchFamily="34" charset="0"/>
                <a:cs typeface="Times New Roman" panose="02020603050405020304" pitchFamily="18" charset="0"/>
              </a:rPr>
              <a:t>Klagerett ved avslag på begjæringen og ved vedtak om opphør av tvungen observasjon/ tvunget vern, jf. </a:t>
            </a:r>
            <a:r>
              <a:rPr lang="nb-NO" dirty="0" err="1">
                <a:effectLst/>
                <a:latin typeface="Calibri" panose="020F0502020204030204" pitchFamily="34" charset="0"/>
                <a:ea typeface="Calibri" panose="020F0502020204030204" pitchFamily="34" charset="0"/>
                <a:cs typeface="Times New Roman" panose="02020603050405020304" pitchFamily="18" charset="0"/>
              </a:rPr>
              <a:t>phvl</a:t>
            </a:r>
            <a:r>
              <a:rPr lang="nb-NO" dirty="0">
                <a:effectLst/>
                <a:latin typeface="Calibri" panose="020F0502020204030204" pitchFamily="34" charset="0"/>
                <a:ea typeface="Calibri" panose="020F0502020204030204" pitchFamily="34" charset="0"/>
                <a:cs typeface="Times New Roman" panose="02020603050405020304" pitchFamily="18" charset="0"/>
              </a:rPr>
              <a:t>. §§ 3-­3 a fjerde ledd og 3­-7 </a:t>
            </a:r>
            <a:r>
              <a:rPr lang="nb-NO" dirty="0">
                <a:effectLst/>
                <a:ea typeface="Calibri" panose="020F0502020204030204" pitchFamily="34" charset="0"/>
                <a:cs typeface="Times New Roman" panose="02020603050405020304" pitchFamily="18" charset="0"/>
              </a:rPr>
              <a:t>fjerde ledd</a:t>
            </a:r>
          </a:p>
          <a:p>
            <a:pPr marL="0" indent="0">
              <a:lnSpc>
                <a:spcPct val="107000"/>
              </a:lnSpc>
              <a:buNone/>
            </a:pPr>
            <a:endParaRPr lang="nb-NO" dirty="0"/>
          </a:p>
        </p:txBody>
      </p:sp>
    </p:spTree>
    <p:extLst>
      <p:ext uri="{BB962C8B-B14F-4D97-AF65-F5344CB8AC3E}">
        <p14:creationId xmlns:p14="http://schemas.microsoft.com/office/powerpoint/2010/main" val="2556863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252247-6652-482D-92D1-369106210276}"/>
              </a:ext>
            </a:extLst>
          </p:cNvPr>
          <p:cNvSpPr>
            <a:spLocks noGrp="1"/>
          </p:cNvSpPr>
          <p:nvPr>
            <p:ph type="title"/>
          </p:nvPr>
        </p:nvSpPr>
        <p:spPr>
          <a:xfrm>
            <a:off x="683568" y="274638"/>
            <a:ext cx="8003232" cy="1143000"/>
          </a:xfrm>
        </p:spPr>
        <p:txBody>
          <a:bodyPr>
            <a:normAutofit/>
          </a:bodyPr>
          <a:lstStyle/>
          <a:p>
            <a:r>
              <a:rPr lang="nb-NO" sz="3000" dirty="0">
                <a:latin typeface="Calibri" panose="020F0502020204030204" pitchFamily="34" charset="0"/>
                <a:ea typeface="Calibri" panose="020F0502020204030204" pitchFamily="34" charset="0"/>
                <a:cs typeface="Times New Roman" panose="02020603050405020304" pitchFamily="18" charset="0"/>
              </a:rPr>
              <a:t>Politiets begjæring av tvungent psykisk helsevern (forts.)</a:t>
            </a:r>
            <a:endParaRPr lang="nb-NO" sz="3000" dirty="0"/>
          </a:p>
        </p:txBody>
      </p:sp>
      <p:sp>
        <p:nvSpPr>
          <p:cNvPr id="3" name="Plassholder for innhold 2">
            <a:extLst>
              <a:ext uri="{FF2B5EF4-FFF2-40B4-BE49-F238E27FC236}">
                <a16:creationId xmlns:a16="http://schemas.microsoft.com/office/drawing/2014/main" id="{70AC2C2B-053D-4688-932C-4D29693767CA}"/>
              </a:ext>
            </a:extLst>
          </p:cNvPr>
          <p:cNvSpPr>
            <a:spLocks noGrp="1"/>
          </p:cNvSpPr>
          <p:nvPr>
            <p:ph idx="1"/>
          </p:nvPr>
        </p:nvSpPr>
        <p:spPr>
          <a:xfrm>
            <a:off x="683568" y="1600200"/>
            <a:ext cx="8003232" cy="4525963"/>
          </a:xfrm>
        </p:spPr>
        <p:txBody>
          <a:bodyPr/>
          <a:lstStyle/>
          <a:p>
            <a:pPr marL="0" indent="0">
              <a:buNone/>
            </a:pPr>
            <a:r>
              <a:rPr lang="nb-NO"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Dersom politiet i større grad begjærer tvungen psykisk helsevern, vil dette kunne </a:t>
            </a:r>
            <a:r>
              <a:rPr lang="nb-NO"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lette informasjonsutveksling mellom helsetjeneste og politi, </a:t>
            </a:r>
            <a:r>
              <a:rPr lang="nb-NO"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jf. viktigheten av tilstrekkelig informasjon ved vurdering av risiko for vold. </a:t>
            </a:r>
          </a:p>
          <a:p>
            <a:pPr marL="0" indent="0">
              <a:buNone/>
            </a:pPr>
            <a:endParaRPr lang="nb-NO"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nb-NO"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Dette fordi politiet da </a:t>
            </a:r>
            <a:r>
              <a:rPr lang="nb-NO"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allerede vet at pasienten er innlagt i psykisk helsevern</a:t>
            </a:r>
            <a:r>
              <a:rPr lang="nb-NO"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slik at taushetsplikten ikke forhindrer helsepersonell i å ta kontakt med politiet</a:t>
            </a:r>
          </a:p>
          <a:p>
            <a:pPr marL="0" indent="0">
              <a:buNone/>
            </a:pPr>
            <a:endParaRPr lang="nb-NO"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endParaRPr lang="nb-NO" dirty="0"/>
          </a:p>
          <a:p>
            <a:endParaRPr lang="nb-NO" dirty="0"/>
          </a:p>
        </p:txBody>
      </p:sp>
    </p:spTree>
    <p:extLst>
      <p:ext uri="{BB962C8B-B14F-4D97-AF65-F5344CB8AC3E}">
        <p14:creationId xmlns:p14="http://schemas.microsoft.com/office/powerpoint/2010/main" val="2261167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A6A987-5D1D-5B45-7052-CB3A112CE728}"/>
              </a:ext>
            </a:extLst>
          </p:cNvPr>
          <p:cNvSpPr>
            <a:spLocks noGrp="1"/>
          </p:cNvSpPr>
          <p:nvPr>
            <p:ph type="title"/>
          </p:nvPr>
        </p:nvSpPr>
        <p:spPr>
          <a:xfrm>
            <a:off x="457200" y="620688"/>
            <a:ext cx="8229600" cy="796950"/>
          </a:xfrm>
        </p:spPr>
        <p:txBody>
          <a:bodyPr>
            <a:normAutofit fontScale="90000"/>
          </a:bodyPr>
          <a:lstStyle/>
          <a:p>
            <a:r>
              <a:rPr lang="nb-NO" dirty="0"/>
              <a:t>Informasjonsutveksling mellom helsetjenesten og politiet/PST </a:t>
            </a:r>
            <a:br>
              <a:rPr lang="nb-NO" dirty="0"/>
            </a:br>
            <a:endParaRPr lang="nb-NO" dirty="0"/>
          </a:p>
        </p:txBody>
      </p:sp>
      <p:sp>
        <p:nvSpPr>
          <p:cNvPr id="3" name="Plassholder for innhold 2">
            <a:extLst>
              <a:ext uri="{FF2B5EF4-FFF2-40B4-BE49-F238E27FC236}">
                <a16:creationId xmlns:a16="http://schemas.microsoft.com/office/drawing/2014/main" id="{28F3285F-8A3A-8D5E-DB2C-9A27AEBA432A}"/>
              </a:ext>
            </a:extLst>
          </p:cNvPr>
          <p:cNvSpPr>
            <a:spLocks noGrp="1"/>
          </p:cNvSpPr>
          <p:nvPr>
            <p:ph idx="1"/>
          </p:nvPr>
        </p:nvSpPr>
        <p:spPr>
          <a:xfrm>
            <a:off x="457200" y="1417638"/>
            <a:ext cx="8229600" cy="4708525"/>
          </a:xfrm>
        </p:spPr>
        <p:txBody>
          <a:bodyPr/>
          <a:lstStyle/>
          <a:p>
            <a:endParaRPr lang="nb-NO" b="0" i="0" dirty="0">
              <a:solidFill>
                <a:schemeClr val="accent1">
                  <a:lumMod val="50000"/>
                </a:schemeClr>
              </a:solidFill>
              <a:effectLst/>
            </a:endParaRPr>
          </a:p>
          <a:p>
            <a:r>
              <a:rPr lang="nb-NO" b="0" i="0" dirty="0">
                <a:solidFill>
                  <a:schemeClr val="accent1">
                    <a:lumMod val="50000"/>
                  </a:schemeClr>
                </a:solidFill>
                <a:effectLst/>
              </a:rPr>
              <a:t>Det gis flere praktiske eksempler knyttet til handlingsrommet for utveksling av informasjon mellom helsetjenesten og politiet, særlig knyttet til vurdering og oppfølgning av risiko for vold.</a:t>
            </a:r>
            <a:endParaRPr lang="nb-NO" dirty="0">
              <a:solidFill>
                <a:schemeClr val="accent1">
                  <a:lumMod val="50000"/>
                </a:schemeClr>
              </a:solidFill>
            </a:endParaRPr>
          </a:p>
        </p:txBody>
      </p:sp>
    </p:spTree>
    <p:extLst>
      <p:ext uri="{BB962C8B-B14F-4D97-AF65-F5344CB8AC3E}">
        <p14:creationId xmlns:p14="http://schemas.microsoft.com/office/powerpoint/2010/main" val="430484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710378-A9FA-6ED4-875F-91E11911C07E}"/>
              </a:ext>
            </a:extLst>
          </p:cNvPr>
          <p:cNvSpPr>
            <a:spLocks noGrp="1"/>
          </p:cNvSpPr>
          <p:nvPr>
            <p:ph type="title"/>
          </p:nvPr>
        </p:nvSpPr>
        <p:spPr/>
        <p:txBody>
          <a:bodyPr/>
          <a:lstStyle/>
          <a:p>
            <a:r>
              <a:rPr lang="nb-NO" dirty="0"/>
              <a:t>Unntak fra taushetsplikt</a:t>
            </a:r>
          </a:p>
        </p:txBody>
      </p:sp>
      <p:sp>
        <p:nvSpPr>
          <p:cNvPr id="3" name="Plassholder for innhold 2">
            <a:extLst>
              <a:ext uri="{FF2B5EF4-FFF2-40B4-BE49-F238E27FC236}">
                <a16:creationId xmlns:a16="http://schemas.microsoft.com/office/drawing/2014/main" id="{CEBD3B55-D40A-CACA-4157-9A897F60704B}"/>
              </a:ext>
            </a:extLst>
          </p:cNvPr>
          <p:cNvSpPr>
            <a:spLocks noGrp="1"/>
          </p:cNvSpPr>
          <p:nvPr>
            <p:ph idx="1"/>
          </p:nvPr>
        </p:nvSpPr>
        <p:spPr/>
        <p:txBody>
          <a:bodyPr/>
          <a:lstStyle/>
          <a:p>
            <a:r>
              <a:rPr lang="nb-NO" dirty="0">
                <a:solidFill>
                  <a:schemeClr val="accent1">
                    <a:lumMod val="50000"/>
                  </a:schemeClr>
                </a:solidFill>
              </a:rPr>
              <a:t>Eksempler på situasjoner hvor helsepersonell kan ha opplysningsrett/plikt ovenfor politiet etter unntak i </a:t>
            </a:r>
            <a:r>
              <a:rPr lang="nb-NO" dirty="0" err="1">
                <a:solidFill>
                  <a:schemeClr val="accent1">
                    <a:lumMod val="50000"/>
                  </a:schemeClr>
                </a:solidFill>
              </a:rPr>
              <a:t>hpl</a:t>
            </a:r>
            <a:r>
              <a:rPr lang="nb-NO" dirty="0">
                <a:solidFill>
                  <a:schemeClr val="accent1">
                    <a:lumMod val="50000"/>
                  </a:schemeClr>
                </a:solidFill>
              </a:rPr>
              <a:t>. § 31 og/eller § 23 nr. 4</a:t>
            </a:r>
          </a:p>
          <a:p>
            <a:endParaRPr lang="nb-NO" dirty="0">
              <a:solidFill>
                <a:schemeClr val="accent1">
                  <a:lumMod val="50000"/>
                </a:schemeClr>
              </a:solidFill>
            </a:endParaRPr>
          </a:p>
          <a:p>
            <a:pPr lvl="1"/>
            <a:r>
              <a:rPr lang="nb-NO" i="0" dirty="0">
                <a:solidFill>
                  <a:schemeClr val="accent1">
                    <a:lumMod val="50000"/>
                  </a:schemeClr>
                </a:solidFill>
                <a:effectLst/>
                <a:latin typeface="+mj-lt"/>
              </a:rPr>
              <a:t>Ved helsetjenestens behov for informasjon knyttet til vurdering av risiko for vold og risikohåndtering</a:t>
            </a:r>
          </a:p>
          <a:p>
            <a:pPr lvl="1"/>
            <a:endParaRPr lang="nb-NO" i="0" dirty="0">
              <a:solidFill>
                <a:schemeClr val="accent1">
                  <a:lumMod val="50000"/>
                </a:schemeClr>
              </a:solidFill>
              <a:effectLst/>
              <a:latin typeface="+mj-lt"/>
            </a:endParaRPr>
          </a:p>
          <a:p>
            <a:pPr lvl="1"/>
            <a:r>
              <a:rPr lang="nb-NO" dirty="0">
                <a:solidFill>
                  <a:schemeClr val="accent1">
                    <a:lumMod val="50000"/>
                  </a:schemeClr>
                </a:solidFill>
              </a:rPr>
              <a:t>Rømning, utskriving til permisjon og utskriving til tvang uten døgnopphold</a:t>
            </a:r>
          </a:p>
          <a:p>
            <a:endParaRPr lang="nb-NO" dirty="0"/>
          </a:p>
        </p:txBody>
      </p:sp>
    </p:spTree>
    <p:extLst>
      <p:ext uri="{BB962C8B-B14F-4D97-AF65-F5344CB8AC3E}">
        <p14:creationId xmlns:p14="http://schemas.microsoft.com/office/powerpoint/2010/main" val="1833227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8FBB6A-C53C-920D-E5B4-F59EBAF1103F}"/>
              </a:ext>
            </a:extLst>
          </p:cNvPr>
          <p:cNvSpPr>
            <a:spLocks noGrp="1"/>
          </p:cNvSpPr>
          <p:nvPr>
            <p:ph type="title"/>
          </p:nvPr>
        </p:nvSpPr>
        <p:spPr/>
        <p:txBody>
          <a:bodyPr/>
          <a:lstStyle/>
          <a:p>
            <a:r>
              <a:rPr lang="nb-NO" dirty="0"/>
              <a:t>Unntak fra taushetsplikt (forts.)</a:t>
            </a:r>
          </a:p>
        </p:txBody>
      </p:sp>
      <p:sp>
        <p:nvSpPr>
          <p:cNvPr id="3" name="Plassholder for innhold 2">
            <a:extLst>
              <a:ext uri="{FF2B5EF4-FFF2-40B4-BE49-F238E27FC236}">
                <a16:creationId xmlns:a16="http://schemas.microsoft.com/office/drawing/2014/main" id="{63113216-8681-2D88-8B92-E13231F1AFCD}"/>
              </a:ext>
            </a:extLst>
          </p:cNvPr>
          <p:cNvSpPr>
            <a:spLocks noGrp="1"/>
          </p:cNvSpPr>
          <p:nvPr>
            <p:ph idx="1"/>
          </p:nvPr>
        </p:nvSpPr>
        <p:spPr/>
        <p:txBody>
          <a:bodyPr/>
          <a:lstStyle/>
          <a:p>
            <a:r>
              <a:rPr lang="nb-NO" dirty="0"/>
              <a:t>Avverge vold, herunder varsle om våpen</a:t>
            </a:r>
          </a:p>
          <a:p>
            <a:pPr marL="0" indent="0">
              <a:buNone/>
            </a:pPr>
            <a:endParaRPr lang="nb-NO" dirty="0"/>
          </a:p>
          <a:p>
            <a:r>
              <a:rPr lang="nb-NO" dirty="0"/>
              <a:t>Helsepersonellets adgang til å anmelde straffbare handlinger begått av pasient mot helsepersonell</a:t>
            </a:r>
          </a:p>
          <a:p>
            <a:endParaRPr lang="nb-NO" dirty="0"/>
          </a:p>
          <a:p>
            <a:r>
              <a:rPr lang="nb-NO" dirty="0"/>
              <a:t>Særskilt om PST</a:t>
            </a:r>
          </a:p>
        </p:txBody>
      </p:sp>
    </p:spTree>
    <p:extLst>
      <p:ext uri="{BB962C8B-B14F-4D97-AF65-F5344CB8AC3E}">
        <p14:creationId xmlns:p14="http://schemas.microsoft.com/office/powerpoint/2010/main" val="256133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F2C31C-B179-4722-BBAB-554EEF8DC529}"/>
              </a:ext>
            </a:extLst>
          </p:cNvPr>
          <p:cNvSpPr>
            <a:spLocks noGrp="1"/>
          </p:cNvSpPr>
          <p:nvPr>
            <p:ph type="title"/>
          </p:nvPr>
        </p:nvSpPr>
        <p:spPr>
          <a:xfrm>
            <a:off x="457200" y="274638"/>
            <a:ext cx="8229600" cy="1143000"/>
          </a:xfrm>
        </p:spPr>
        <p:txBody>
          <a:bodyPr anchor="ctr">
            <a:normAutofit/>
          </a:bodyPr>
          <a:lstStyle/>
          <a:p>
            <a:r>
              <a:rPr lang="nb-NO" dirty="0"/>
              <a:t>Oppdraget</a:t>
            </a:r>
          </a:p>
        </p:txBody>
      </p:sp>
      <p:sp>
        <p:nvSpPr>
          <p:cNvPr id="3" name="Plassholder for innhold 2">
            <a:extLst>
              <a:ext uri="{FF2B5EF4-FFF2-40B4-BE49-F238E27FC236}">
                <a16:creationId xmlns:a16="http://schemas.microsoft.com/office/drawing/2014/main" id="{84A978E2-90E3-4619-826F-F42C5D993364}"/>
              </a:ext>
            </a:extLst>
          </p:cNvPr>
          <p:cNvSpPr>
            <a:spLocks noGrp="1"/>
          </p:cNvSpPr>
          <p:nvPr>
            <p:ph sz="half" idx="1"/>
          </p:nvPr>
        </p:nvSpPr>
        <p:spPr>
          <a:xfrm>
            <a:off x="457200" y="1600200"/>
            <a:ext cx="4038600" cy="4525963"/>
          </a:xfrm>
        </p:spPr>
        <p:txBody>
          <a:bodyPr>
            <a:normAutofit/>
          </a:bodyPr>
          <a:lstStyle/>
          <a:p>
            <a:pPr marL="0" indent="0">
              <a:buNone/>
            </a:pPr>
            <a:r>
              <a:rPr lang="nb-NO" i="1" dirty="0"/>
              <a:t>«Det er viktig at det reviderte rundskrivet ivaretar både politiets behov for å prioritere ressurser hensiktsmessig og helses behov for bistand» </a:t>
            </a:r>
          </a:p>
          <a:p>
            <a:pPr marL="0" indent="0">
              <a:buNone/>
            </a:pPr>
            <a:r>
              <a:rPr lang="nb-NO" sz="2400" dirty="0"/>
              <a:t>Brev fra JD til Politidirektoratet 8.5.2020</a:t>
            </a:r>
          </a:p>
          <a:p>
            <a:endParaRPr lang="nb-NO" sz="2800" i="1" dirty="0"/>
          </a:p>
        </p:txBody>
      </p:sp>
      <p:pic>
        <p:nvPicPr>
          <p:cNvPr id="6" name="Bilde 5">
            <a:extLst>
              <a:ext uri="{FF2B5EF4-FFF2-40B4-BE49-F238E27FC236}">
                <a16:creationId xmlns:a16="http://schemas.microsoft.com/office/drawing/2014/main" id="{C58373F5-838D-49DD-B341-5F3C16626DF6}"/>
              </a:ext>
            </a:extLst>
          </p:cNvPr>
          <p:cNvPicPr>
            <a:picLocks noChangeAspect="1"/>
          </p:cNvPicPr>
          <p:nvPr/>
        </p:nvPicPr>
        <p:blipFill>
          <a:blip r:embed="rId3"/>
          <a:stretch>
            <a:fillRect/>
          </a:stretch>
        </p:blipFill>
        <p:spPr>
          <a:xfrm>
            <a:off x="5076056" y="1268760"/>
            <a:ext cx="3610744" cy="4608672"/>
          </a:xfrm>
          <a:prstGeom prst="rect">
            <a:avLst/>
          </a:prstGeom>
          <a:noFill/>
        </p:spPr>
      </p:pic>
    </p:spTree>
    <p:extLst>
      <p:ext uri="{BB962C8B-B14F-4D97-AF65-F5344CB8AC3E}">
        <p14:creationId xmlns:p14="http://schemas.microsoft.com/office/powerpoint/2010/main" val="1854830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3087D6-F69A-4BDB-803B-603EDA08757B}"/>
              </a:ext>
            </a:extLst>
          </p:cNvPr>
          <p:cNvSpPr>
            <a:spLocks noGrp="1"/>
          </p:cNvSpPr>
          <p:nvPr>
            <p:ph type="title"/>
          </p:nvPr>
        </p:nvSpPr>
        <p:spPr/>
        <p:txBody>
          <a:bodyPr>
            <a:normAutofit/>
          </a:bodyPr>
          <a:lstStyle/>
          <a:p>
            <a:r>
              <a:rPr lang="nb-NO" dirty="0"/>
              <a:t>Informasjonsutveksling</a:t>
            </a:r>
          </a:p>
        </p:txBody>
      </p:sp>
      <p:sp>
        <p:nvSpPr>
          <p:cNvPr id="3" name="Plassholder for innhold 2">
            <a:extLst>
              <a:ext uri="{FF2B5EF4-FFF2-40B4-BE49-F238E27FC236}">
                <a16:creationId xmlns:a16="http://schemas.microsoft.com/office/drawing/2014/main" id="{69367576-0F64-405E-BF6E-28240F29B04D}"/>
              </a:ext>
            </a:extLst>
          </p:cNvPr>
          <p:cNvSpPr>
            <a:spLocks noGrp="1"/>
          </p:cNvSpPr>
          <p:nvPr>
            <p:ph idx="1"/>
          </p:nvPr>
        </p:nvSpPr>
        <p:spPr/>
        <p:txBody>
          <a:bodyPr>
            <a:normAutofit lnSpcReduction="10000"/>
          </a:bodyPr>
          <a:lstStyle/>
          <a:p>
            <a:r>
              <a:rPr lang="nb-NO" dirty="0">
                <a:hlinkClick r:id="rId3"/>
              </a:rPr>
              <a:t>Oppfølging av personer dømt til tvungent psykisk helsevern – Helsedirektoratet</a:t>
            </a:r>
            <a:endParaRPr lang="nb-NO" dirty="0"/>
          </a:p>
          <a:p>
            <a:pPr marL="0" indent="0">
              <a:buNone/>
            </a:pPr>
            <a:endParaRPr lang="nb-NO" dirty="0"/>
          </a:p>
          <a:p>
            <a:r>
              <a:rPr lang="nb-NO" dirty="0"/>
              <a:t>Informasjonsutveksling mellom psykisk helseverninstitusjoner og mellom psykisk helseverninstitusjon, kommune og politi</a:t>
            </a:r>
          </a:p>
          <a:p>
            <a:pPr lvl="1"/>
            <a:r>
              <a:rPr lang="nb-NO" dirty="0"/>
              <a:t>Mer «systematisk» informasjonsutveksling. Det er en forutsetning at ikke pasienten motsetter seg</a:t>
            </a:r>
          </a:p>
          <a:p>
            <a:pPr lvl="1"/>
            <a:r>
              <a:rPr lang="nb-NO" dirty="0"/>
              <a:t>Dersom pasienten motsetter seg, kan unntaket fra taushetsplikten i helsepersonelloven § 23 nr. 4 gi hjemmel for å dele opplysninger</a:t>
            </a:r>
          </a:p>
          <a:p>
            <a:endParaRPr lang="nb-NO" dirty="0"/>
          </a:p>
        </p:txBody>
      </p:sp>
    </p:spTree>
    <p:extLst>
      <p:ext uri="{BB962C8B-B14F-4D97-AF65-F5344CB8AC3E}">
        <p14:creationId xmlns:p14="http://schemas.microsoft.com/office/powerpoint/2010/main" val="421602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B7C312-97D1-0F62-A29F-B49E32CF0284}"/>
              </a:ext>
            </a:extLst>
          </p:cNvPr>
          <p:cNvSpPr>
            <a:spLocks noGrp="1"/>
          </p:cNvSpPr>
          <p:nvPr>
            <p:ph type="title"/>
          </p:nvPr>
        </p:nvSpPr>
        <p:spPr/>
        <p:txBody>
          <a:bodyPr>
            <a:normAutofit/>
          </a:bodyPr>
          <a:lstStyle/>
          <a:p>
            <a:r>
              <a:rPr lang="nb-NO" sz="3200" b="1" i="0" dirty="0">
                <a:solidFill>
                  <a:schemeClr val="accent1">
                    <a:lumMod val="50000"/>
                  </a:schemeClr>
                </a:solidFill>
                <a:effectLst/>
              </a:rPr>
              <a:t>Dekning av utgifter i forbindelse med politiets bistand</a:t>
            </a:r>
            <a:endParaRPr lang="nb-NO" sz="3200" dirty="0">
              <a:solidFill>
                <a:schemeClr val="accent1">
                  <a:lumMod val="50000"/>
                </a:schemeClr>
              </a:solidFill>
            </a:endParaRPr>
          </a:p>
        </p:txBody>
      </p:sp>
      <p:sp>
        <p:nvSpPr>
          <p:cNvPr id="3" name="Plassholder for innhold 2">
            <a:extLst>
              <a:ext uri="{FF2B5EF4-FFF2-40B4-BE49-F238E27FC236}">
                <a16:creationId xmlns:a16="http://schemas.microsoft.com/office/drawing/2014/main" id="{1934A670-6A20-1108-DFB8-B74891EC5A43}"/>
              </a:ext>
            </a:extLst>
          </p:cNvPr>
          <p:cNvSpPr>
            <a:spLocks noGrp="1"/>
          </p:cNvSpPr>
          <p:nvPr>
            <p:ph idx="1"/>
          </p:nvPr>
        </p:nvSpPr>
        <p:spPr/>
        <p:txBody>
          <a:bodyPr>
            <a:normAutofit/>
          </a:bodyPr>
          <a:lstStyle/>
          <a:p>
            <a:pPr algn="l"/>
            <a:r>
              <a:rPr lang="nb-NO" b="0" i="0" dirty="0">
                <a:solidFill>
                  <a:schemeClr val="accent1">
                    <a:lumMod val="50000"/>
                  </a:schemeClr>
                </a:solidFill>
                <a:effectLst/>
              </a:rPr>
              <a:t>Dersom politiet anmodes om nødvendig bistand til transport i forbindelse med psykisk helsevern, ytes politiet reise-, oppholds- og arbeidsgodtgjørelse av pasientreiser ved helseforetakene. </a:t>
            </a:r>
          </a:p>
          <a:p>
            <a:pPr marL="0" indent="0" algn="l">
              <a:buNone/>
            </a:pPr>
            <a:endParaRPr lang="nb-NO" b="0" i="0" dirty="0">
              <a:solidFill>
                <a:schemeClr val="accent1">
                  <a:lumMod val="50000"/>
                </a:schemeClr>
              </a:solidFill>
              <a:effectLst/>
            </a:endParaRPr>
          </a:p>
          <a:p>
            <a:pPr algn="l"/>
            <a:r>
              <a:rPr lang="nb-NO" b="0" i="0" dirty="0">
                <a:solidFill>
                  <a:schemeClr val="accent1">
                    <a:lumMod val="50000"/>
                  </a:schemeClr>
                </a:solidFill>
                <a:effectLst/>
              </a:rPr>
              <a:t>K</a:t>
            </a:r>
            <a:r>
              <a:rPr lang="nb-NO" b="0" i="0" u="none" strike="noStrike" baseline="0" dirty="0">
                <a:solidFill>
                  <a:schemeClr val="accent1">
                    <a:lumMod val="50000"/>
                  </a:schemeClr>
                </a:solidFill>
              </a:rPr>
              <a:t>ontaktinformasjon til pasientreiser ved helseforetakene finnes på pasientreiser.no.</a:t>
            </a:r>
            <a:endParaRPr lang="nb-NO" b="0" i="0" dirty="0">
              <a:solidFill>
                <a:schemeClr val="accent1">
                  <a:lumMod val="50000"/>
                </a:schemeClr>
              </a:solidFill>
              <a:effectLst/>
            </a:endParaRPr>
          </a:p>
          <a:p>
            <a:endParaRPr lang="nb-NO" dirty="0">
              <a:solidFill>
                <a:schemeClr val="accent1">
                  <a:lumMod val="50000"/>
                </a:schemeClr>
              </a:solidFill>
            </a:endParaRPr>
          </a:p>
          <a:p>
            <a:r>
              <a:rPr lang="nb-NO" b="0" i="0" dirty="0">
                <a:solidFill>
                  <a:schemeClr val="accent1">
                    <a:lumMod val="50000"/>
                  </a:schemeClr>
                </a:solidFill>
                <a:effectLst/>
              </a:rPr>
              <a:t>Det vises til </a:t>
            </a:r>
            <a:r>
              <a:rPr lang="nb-NO" b="0" i="0" u="none" strike="noStrike" dirty="0">
                <a:solidFill>
                  <a:schemeClr val="accent1">
                    <a:lumMod val="50000"/>
                  </a:schemeClr>
                </a:solidFill>
                <a:effectLst/>
                <a:hlinkClick r:id="rId3">
                  <a:extLst>
                    <a:ext uri="{A12FA001-AC4F-418D-AE19-62706E023703}">
                      <ahyp:hlinkClr xmlns:ahyp="http://schemas.microsoft.com/office/drawing/2018/hyperlinkcolor" val="tx"/>
                    </a:ext>
                  </a:extLst>
                </a:hlinkClick>
              </a:rPr>
              <a:t>pasientreiseforskriften §§ 17 og 18</a:t>
            </a:r>
            <a:r>
              <a:rPr lang="nb-NO" b="0" i="0" dirty="0">
                <a:solidFill>
                  <a:schemeClr val="accent1">
                    <a:lumMod val="50000"/>
                  </a:schemeClr>
                </a:solidFill>
                <a:effectLst/>
              </a:rPr>
              <a:t>. </a:t>
            </a:r>
            <a:endParaRPr lang="nb-NO" dirty="0">
              <a:solidFill>
                <a:schemeClr val="accent1">
                  <a:lumMod val="50000"/>
                </a:schemeClr>
              </a:solidFill>
            </a:endParaRPr>
          </a:p>
        </p:txBody>
      </p:sp>
    </p:spTree>
    <p:extLst>
      <p:ext uri="{BB962C8B-B14F-4D97-AF65-F5344CB8AC3E}">
        <p14:creationId xmlns:p14="http://schemas.microsoft.com/office/powerpoint/2010/main" val="1857945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00E641-278C-6CF8-707A-72341D911EB9}"/>
              </a:ext>
            </a:extLst>
          </p:cNvPr>
          <p:cNvSpPr>
            <a:spLocks noGrp="1"/>
          </p:cNvSpPr>
          <p:nvPr>
            <p:ph type="title"/>
          </p:nvPr>
        </p:nvSpPr>
        <p:spPr/>
        <p:txBody>
          <a:bodyPr/>
          <a:lstStyle/>
          <a:p>
            <a:r>
              <a:rPr lang="nb-NO" dirty="0"/>
              <a:t>Utgifter forts. - ødelagt lås</a:t>
            </a:r>
          </a:p>
        </p:txBody>
      </p:sp>
      <p:sp>
        <p:nvSpPr>
          <p:cNvPr id="3" name="Plassholder for innhold 2">
            <a:extLst>
              <a:ext uri="{FF2B5EF4-FFF2-40B4-BE49-F238E27FC236}">
                <a16:creationId xmlns:a16="http://schemas.microsoft.com/office/drawing/2014/main" id="{CC0A207F-15ED-3076-A8D0-616DF465A16D}"/>
              </a:ext>
            </a:extLst>
          </p:cNvPr>
          <p:cNvSpPr>
            <a:spLocks noGrp="1"/>
          </p:cNvSpPr>
          <p:nvPr>
            <p:ph idx="1"/>
          </p:nvPr>
        </p:nvSpPr>
        <p:spPr/>
        <p:txBody>
          <a:bodyPr>
            <a:normAutofit fontScale="77500" lnSpcReduction="20000"/>
          </a:bodyPr>
          <a:lstStyle/>
          <a:p>
            <a:pPr marL="0" indent="0" algn="l">
              <a:buNone/>
            </a:pPr>
            <a:r>
              <a:rPr lang="nb-NO" b="0" i="0" dirty="0">
                <a:solidFill>
                  <a:schemeClr val="accent1">
                    <a:lumMod val="50000"/>
                  </a:schemeClr>
                </a:solidFill>
                <a:effectLst/>
                <a:latin typeface="+mj-lt"/>
              </a:rPr>
              <a:t>I forbindelse med politiets bistand kan det oppstå behov for at politiet må bane seg adgang til hus, rom eller annet lokale. Det kan da oppstå utgifter som følge av skader i forbindelse med at politiet oppfyller bistandsplikten. Dette vil typisk være utgifter for skade på dør, lås, sikring av lokaler mv. Dette er å anse som utgifter som påløper ved gjennomføringen av psykisk helsevern og skal dekkes av helseforetakene, jf. </a:t>
            </a:r>
            <a:r>
              <a:rPr lang="nb-NO" b="0" i="0" u="none" strike="noStrike" dirty="0">
                <a:solidFill>
                  <a:schemeClr val="accent1">
                    <a:lumMod val="50000"/>
                  </a:schemeClr>
                </a:solidFill>
                <a:effectLst/>
                <a:latin typeface="+mj-lt"/>
                <a:hlinkClick r:id="rId2">
                  <a:extLst>
                    <a:ext uri="{A12FA001-AC4F-418D-AE19-62706E023703}">
                      <ahyp:hlinkClr xmlns:ahyp="http://schemas.microsoft.com/office/drawing/2018/hyperlinkcolor" val="tx"/>
                    </a:ext>
                  </a:extLst>
                </a:hlinkClick>
              </a:rPr>
              <a:t>spesialisthelsetjenesteloven § 2-1 a.</a:t>
            </a:r>
            <a:r>
              <a:rPr lang="nb-NO" b="0" i="0" dirty="0">
                <a:solidFill>
                  <a:schemeClr val="accent1">
                    <a:lumMod val="50000"/>
                  </a:schemeClr>
                </a:solidFill>
                <a:effectLst/>
                <a:latin typeface="+mj-lt"/>
              </a:rPr>
              <a:t> </a:t>
            </a:r>
          </a:p>
          <a:p>
            <a:pPr marL="0" indent="0" algn="l">
              <a:buNone/>
            </a:pPr>
            <a:endParaRPr lang="nb-NO" b="0" i="0" dirty="0">
              <a:solidFill>
                <a:schemeClr val="accent1">
                  <a:lumMod val="50000"/>
                </a:schemeClr>
              </a:solidFill>
              <a:effectLst/>
              <a:latin typeface="+mj-lt"/>
            </a:endParaRPr>
          </a:p>
          <a:p>
            <a:pPr marL="0" indent="0" algn="l">
              <a:buNone/>
            </a:pPr>
            <a:r>
              <a:rPr lang="nb-NO" b="0" i="0" dirty="0">
                <a:solidFill>
                  <a:schemeClr val="accent1">
                    <a:lumMod val="50000"/>
                  </a:schemeClr>
                </a:solidFill>
                <a:effectLst/>
                <a:latin typeface="+mj-lt"/>
              </a:rPr>
              <a:t>Dersom det er kommunehelsetjenesten som initierer tvungent vern, og dermed ber om politibistand, skal kravet rettes til kommunehelsetjenesten, jf. </a:t>
            </a:r>
            <a:r>
              <a:rPr lang="nb-NO" b="0" i="0" u="none" strike="noStrike" dirty="0">
                <a:solidFill>
                  <a:schemeClr val="accent1">
                    <a:lumMod val="50000"/>
                  </a:schemeClr>
                </a:solidFill>
                <a:effectLst/>
                <a:latin typeface="+mj-lt"/>
                <a:hlinkClick r:id="rId3">
                  <a:extLst>
                    <a:ext uri="{A12FA001-AC4F-418D-AE19-62706E023703}">
                      <ahyp:hlinkClr xmlns:ahyp="http://schemas.microsoft.com/office/drawing/2018/hyperlinkcolor" val="tx"/>
                    </a:ext>
                  </a:extLst>
                </a:hlinkClick>
              </a:rPr>
              <a:t>helse- og omsorgstjenesteloven § 3-1</a:t>
            </a:r>
            <a:r>
              <a:rPr lang="nb-NO" b="0" i="0" dirty="0">
                <a:solidFill>
                  <a:schemeClr val="accent1">
                    <a:lumMod val="50000"/>
                  </a:schemeClr>
                </a:solidFill>
                <a:effectLst/>
                <a:latin typeface="+mj-lt"/>
              </a:rPr>
              <a:t>. </a:t>
            </a:r>
          </a:p>
          <a:p>
            <a:pPr marL="0" indent="0">
              <a:buNone/>
            </a:pPr>
            <a:br>
              <a:rPr lang="nb-NO" dirty="0">
                <a:solidFill>
                  <a:schemeClr val="accent1">
                    <a:lumMod val="50000"/>
                  </a:schemeClr>
                </a:solidFill>
                <a:latin typeface="+mj-lt"/>
              </a:rPr>
            </a:br>
            <a:endParaRPr lang="nb-NO" dirty="0">
              <a:solidFill>
                <a:schemeClr val="accent1">
                  <a:lumMod val="50000"/>
                </a:schemeClr>
              </a:solidFill>
              <a:latin typeface="+mj-lt"/>
            </a:endParaRPr>
          </a:p>
        </p:txBody>
      </p:sp>
    </p:spTree>
    <p:extLst>
      <p:ext uri="{BB962C8B-B14F-4D97-AF65-F5344CB8AC3E}">
        <p14:creationId xmlns:p14="http://schemas.microsoft.com/office/powerpoint/2010/main" val="3304420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7D867C-AA9A-1435-519F-03D6E651DAC6}"/>
              </a:ext>
            </a:extLst>
          </p:cNvPr>
          <p:cNvSpPr>
            <a:spLocks noGrp="1"/>
          </p:cNvSpPr>
          <p:nvPr>
            <p:ph type="title"/>
          </p:nvPr>
        </p:nvSpPr>
        <p:spPr/>
        <p:txBody>
          <a:bodyPr/>
          <a:lstStyle/>
          <a:p>
            <a:r>
              <a:rPr lang="nb-NO" dirty="0"/>
              <a:t>Nye vedlegg til rundskrivet</a:t>
            </a:r>
          </a:p>
        </p:txBody>
      </p:sp>
      <p:sp>
        <p:nvSpPr>
          <p:cNvPr id="3" name="Plassholder for innhold 2">
            <a:extLst>
              <a:ext uri="{FF2B5EF4-FFF2-40B4-BE49-F238E27FC236}">
                <a16:creationId xmlns:a16="http://schemas.microsoft.com/office/drawing/2014/main" id="{9126DEB8-CA0B-E866-6B7E-911A7DEE0F0D}"/>
              </a:ext>
            </a:extLst>
          </p:cNvPr>
          <p:cNvSpPr>
            <a:spLocks noGrp="1"/>
          </p:cNvSpPr>
          <p:nvPr>
            <p:ph idx="1"/>
          </p:nvPr>
        </p:nvSpPr>
        <p:spPr/>
        <p:txBody>
          <a:bodyPr/>
          <a:lstStyle/>
          <a:p>
            <a:r>
              <a:rPr lang="nb-NO" dirty="0"/>
              <a:t>eksempel på lokal samarbeidsavtale mellom helseforetak og politi (vil suppleres med en hvor også kommunen er med)</a:t>
            </a:r>
          </a:p>
          <a:p>
            <a:r>
              <a:rPr lang="nb-NO" dirty="0"/>
              <a:t>mal for bistandsanmodning, </a:t>
            </a:r>
          </a:p>
          <a:p>
            <a:r>
              <a:rPr lang="nb-NO" dirty="0"/>
              <a:t>mal for risikohåndteringsplan, (forsinket!)</a:t>
            </a:r>
          </a:p>
          <a:p>
            <a:r>
              <a:rPr lang="nb-NO" dirty="0"/>
              <a:t>liste med definisjon av begreper og </a:t>
            </a:r>
          </a:p>
          <a:p>
            <a:r>
              <a:rPr lang="nb-NO" dirty="0"/>
              <a:t>flytskjema "Etablering av tvungen observasjon (TO)/tvungent psykisk helsevern (TPH) med fokus på politiets rolle og prosessuelle rettigheter". </a:t>
            </a:r>
          </a:p>
        </p:txBody>
      </p:sp>
    </p:spTree>
    <p:extLst>
      <p:ext uri="{BB962C8B-B14F-4D97-AF65-F5344CB8AC3E}">
        <p14:creationId xmlns:p14="http://schemas.microsoft.com/office/powerpoint/2010/main" val="3644592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683898-935A-F141-18DE-BAB3A980D2F9}"/>
              </a:ext>
            </a:extLst>
          </p:cNvPr>
          <p:cNvSpPr>
            <a:spLocks noGrp="1"/>
          </p:cNvSpPr>
          <p:nvPr>
            <p:ph type="title"/>
          </p:nvPr>
        </p:nvSpPr>
        <p:spPr/>
        <p:txBody>
          <a:bodyPr/>
          <a:lstStyle/>
          <a:p>
            <a:r>
              <a:rPr lang="nb-NO" dirty="0"/>
              <a:t>Behov for ytterligere avklaringer</a:t>
            </a:r>
          </a:p>
        </p:txBody>
      </p:sp>
      <p:sp>
        <p:nvSpPr>
          <p:cNvPr id="3" name="Plassholder for innhold 2">
            <a:extLst>
              <a:ext uri="{FF2B5EF4-FFF2-40B4-BE49-F238E27FC236}">
                <a16:creationId xmlns:a16="http://schemas.microsoft.com/office/drawing/2014/main" id="{50DD4D51-57A5-2550-D51F-A37A53A4FBEB}"/>
              </a:ext>
            </a:extLst>
          </p:cNvPr>
          <p:cNvSpPr>
            <a:spLocks noGrp="1"/>
          </p:cNvSpPr>
          <p:nvPr>
            <p:ph idx="1"/>
          </p:nvPr>
        </p:nvSpPr>
        <p:spPr/>
        <p:txBody>
          <a:bodyPr>
            <a:normAutofit/>
          </a:bodyPr>
          <a:lstStyle/>
          <a:p>
            <a:r>
              <a:rPr lang="nb-NO" dirty="0"/>
              <a:t>Økonomi, politiets adgang til å fakturere helsetjenesten ved bistand</a:t>
            </a:r>
          </a:p>
          <a:p>
            <a:endParaRPr lang="nb-NO" dirty="0"/>
          </a:p>
          <a:p>
            <a:r>
              <a:rPr lang="nb-NO" dirty="0"/>
              <a:t>Politibistand ved for andre pasientgrupper (ved demens, utviklingshemming, rus)</a:t>
            </a:r>
          </a:p>
          <a:p>
            <a:endParaRPr lang="nb-NO" dirty="0"/>
          </a:p>
          <a:p>
            <a:r>
              <a:rPr lang="nb-NO" dirty="0"/>
              <a:t>Tydeligere rettslig regulering av tvang utenfor institusjon</a:t>
            </a:r>
          </a:p>
          <a:p>
            <a:pPr lvl="1"/>
            <a:r>
              <a:rPr lang="nb-NO" dirty="0"/>
              <a:t>Herunder adgang til fysisk maktbruk i ambulanse</a:t>
            </a:r>
          </a:p>
          <a:p>
            <a:pPr lvl="1"/>
            <a:endParaRPr lang="nb-NO" dirty="0"/>
          </a:p>
        </p:txBody>
      </p:sp>
    </p:spTree>
    <p:extLst>
      <p:ext uri="{BB962C8B-B14F-4D97-AF65-F5344CB8AC3E}">
        <p14:creationId xmlns:p14="http://schemas.microsoft.com/office/powerpoint/2010/main" val="2765829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539552" y="260648"/>
            <a:ext cx="7920880" cy="3816424"/>
          </a:xfrm>
        </p:spPr>
        <p:txBody>
          <a:bodyPr>
            <a:normAutofit fontScale="90000"/>
          </a:bodyPr>
          <a:lstStyle/>
          <a:p>
            <a:pPr algn="ctr"/>
            <a:br>
              <a:rPr lang="nb-NO" dirty="0"/>
            </a:br>
            <a:br>
              <a:rPr lang="nb-NO" dirty="0"/>
            </a:br>
            <a:r>
              <a:rPr lang="nb-NO" dirty="0"/>
              <a:t>-litt om innsatte som overføres til psykisk helsevern ( hvis tid)</a:t>
            </a:r>
            <a:br>
              <a:rPr lang="nb-NO" dirty="0"/>
            </a:br>
            <a:br>
              <a:rPr lang="nb-NO" dirty="0"/>
            </a:br>
            <a:br>
              <a:rPr lang="nb-NO" dirty="0"/>
            </a:br>
            <a:endParaRPr lang="nb-NO" dirty="0"/>
          </a:p>
        </p:txBody>
      </p:sp>
      <p:sp>
        <p:nvSpPr>
          <p:cNvPr id="5" name="Undertittel 4"/>
          <p:cNvSpPr>
            <a:spLocks noGrp="1"/>
          </p:cNvSpPr>
          <p:nvPr>
            <p:ph type="subTitle" idx="1"/>
          </p:nvPr>
        </p:nvSpPr>
        <p:spPr>
          <a:xfrm>
            <a:off x="539552" y="4077072"/>
            <a:ext cx="7416824" cy="2016224"/>
          </a:xfrm>
        </p:spPr>
        <p:txBody>
          <a:bodyPr>
            <a:normAutofit/>
          </a:bodyPr>
          <a:lstStyle/>
          <a:p>
            <a:pPr algn="ctr"/>
            <a:endParaRPr lang="nb-NO" sz="3200" dirty="0"/>
          </a:p>
          <a:p>
            <a:pPr algn="ctr"/>
            <a:r>
              <a:rPr lang="nb-NO" dirty="0"/>
              <a:t> </a:t>
            </a:r>
          </a:p>
          <a:p>
            <a:pPr algn="ctr"/>
            <a:endParaRPr lang="nb-NO" dirty="0"/>
          </a:p>
          <a:p>
            <a:pPr algn="ctr"/>
            <a:endParaRPr lang="nb-NO" dirty="0"/>
          </a:p>
        </p:txBody>
      </p:sp>
    </p:spTree>
    <p:extLst>
      <p:ext uri="{BB962C8B-B14F-4D97-AF65-F5344CB8AC3E}">
        <p14:creationId xmlns:p14="http://schemas.microsoft.com/office/powerpoint/2010/main" val="561989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68F30D-9DC5-1257-9CA2-D9C6EB0B9208}"/>
              </a:ext>
            </a:extLst>
          </p:cNvPr>
          <p:cNvSpPr>
            <a:spLocks noGrp="1"/>
          </p:cNvSpPr>
          <p:nvPr>
            <p:ph type="title"/>
          </p:nvPr>
        </p:nvSpPr>
        <p:spPr/>
        <p:txBody>
          <a:bodyPr>
            <a:normAutofit fontScale="90000"/>
          </a:bodyPr>
          <a:lstStyle/>
          <a:p>
            <a:r>
              <a:rPr lang="nb-NO" dirty="0"/>
              <a:t>Innsatt – innleggelse i psykisk helsevern</a:t>
            </a:r>
          </a:p>
        </p:txBody>
      </p:sp>
      <p:sp>
        <p:nvSpPr>
          <p:cNvPr id="3" name="Plassholder for innhold 2">
            <a:extLst>
              <a:ext uri="{FF2B5EF4-FFF2-40B4-BE49-F238E27FC236}">
                <a16:creationId xmlns:a16="http://schemas.microsoft.com/office/drawing/2014/main" id="{4EBACAE3-419F-F219-A2EA-5DD0197E82B4}"/>
              </a:ext>
            </a:extLst>
          </p:cNvPr>
          <p:cNvSpPr>
            <a:spLocks noGrp="1"/>
          </p:cNvSpPr>
          <p:nvPr>
            <p:ph idx="1"/>
          </p:nvPr>
        </p:nvSpPr>
        <p:spPr/>
        <p:txBody>
          <a:bodyPr>
            <a:normAutofit/>
          </a:bodyPr>
          <a:lstStyle/>
          <a:p>
            <a:r>
              <a:rPr lang="nb-NO" sz="2400" dirty="0">
                <a:effectLst/>
                <a:latin typeface="Calibri" panose="020F0502020204030204" pitchFamily="34" charset="0"/>
                <a:ea typeface="Calibri" panose="020F0502020204030204" pitchFamily="34" charset="0"/>
              </a:rPr>
              <a:t>En innsatt kan samtykke til en innleggelse både på en åpen døgnenhet og på lukket avdeling i psykisk helsevern, alt etter som hva som vurderes nødvendig av sikkerhetsmessige grunner og som faglig forsvarlig av det psykiske helsevernet. </a:t>
            </a:r>
          </a:p>
          <a:p>
            <a:endParaRPr lang="nb-NO" sz="2400" dirty="0">
              <a:latin typeface="Calibri" panose="020F0502020204030204" pitchFamily="34" charset="0"/>
              <a:ea typeface="Calibri" panose="020F0502020204030204" pitchFamily="34" charset="0"/>
            </a:endParaRPr>
          </a:p>
          <a:p>
            <a:r>
              <a:rPr lang="nb-NO" sz="2400" dirty="0">
                <a:effectLst/>
                <a:latin typeface="Calibri" panose="020F0502020204030204" pitchFamily="34" charset="0"/>
                <a:ea typeface="Calibri" panose="020F0502020204030204" pitchFamily="34" charset="0"/>
              </a:rPr>
              <a:t>Dersom samtykket til innleggelsen trekkes tilbake, må vedkommende tilbakeføres til fengselet, dersom det ikke er grunnlag for etablering av tvungen observasjon eller tvungent psykisk helsevern jf. </a:t>
            </a:r>
            <a:r>
              <a:rPr lang="nb-NO" sz="2400" dirty="0" err="1">
                <a:effectLst/>
                <a:latin typeface="Calibri" panose="020F0502020204030204" pitchFamily="34" charset="0"/>
                <a:ea typeface="Calibri" panose="020F0502020204030204" pitchFamily="34" charset="0"/>
              </a:rPr>
              <a:t>phvl</a:t>
            </a:r>
            <a:r>
              <a:rPr lang="nb-NO" sz="2400" dirty="0">
                <a:effectLst/>
                <a:latin typeface="Calibri" panose="020F0502020204030204" pitchFamily="34" charset="0"/>
                <a:ea typeface="Calibri" panose="020F0502020204030204" pitchFamily="34" charset="0"/>
              </a:rPr>
              <a:t>. § § 3-2 og 3-3, </a:t>
            </a:r>
            <a:endParaRPr lang="nb-NO" sz="2400" dirty="0"/>
          </a:p>
        </p:txBody>
      </p:sp>
    </p:spTree>
    <p:extLst>
      <p:ext uri="{BB962C8B-B14F-4D97-AF65-F5344CB8AC3E}">
        <p14:creationId xmlns:p14="http://schemas.microsoft.com/office/powerpoint/2010/main" val="1275387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9E4B3B-3E3B-3154-33F8-5961E8E47919}"/>
              </a:ext>
            </a:extLst>
          </p:cNvPr>
          <p:cNvSpPr>
            <a:spLocks noGrp="1"/>
          </p:cNvSpPr>
          <p:nvPr>
            <p:ph type="title"/>
          </p:nvPr>
        </p:nvSpPr>
        <p:spPr>
          <a:xfrm>
            <a:off x="674914" y="274638"/>
            <a:ext cx="8011886" cy="1143000"/>
          </a:xfrm>
        </p:spPr>
        <p:txBody>
          <a:bodyPr/>
          <a:lstStyle/>
          <a:p>
            <a:r>
              <a:rPr lang="nb-NO" dirty="0"/>
              <a:t>Om konverteringsforbudet</a:t>
            </a:r>
          </a:p>
        </p:txBody>
      </p:sp>
      <p:sp>
        <p:nvSpPr>
          <p:cNvPr id="3" name="Plassholder for innhold 2">
            <a:extLst>
              <a:ext uri="{FF2B5EF4-FFF2-40B4-BE49-F238E27FC236}">
                <a16:creationId xmlns:a16="http://schemas.microsoft.com/office/drawing/2014/main" id="{338AFC27-88EC-177B-99CC-5A0136587487}"/>
              </a:ext>
            </a:extLst>
          </p:cNvPr>
          <p:cNvSpPr>
            <a:spLocks noGrp="1"/>
          </p:cNvSpPr>
          <p:nvPr>
            <p:ph idx="1"/>
          </p:nvPr>
        </p:nvSpPr>
        <p:spPr>
          <a:xfrm>
            <a:off x="457200" y="1417638"/>
            <a:ext cx="8229600" cy="4708525"/>
          </a:xfrm>
        </p:spPr>
        <p:txBody>
          <a:bodyPr>
            <a:normAutofit lnSpcReduction="10000"/>
          </a:bodyPr>
          <a:lstStyle/>
          <a:p>
            <a:pPr>
              <a:lnSpc>
                <a:spcPct val="107000"/>
              </a:lnSpc>
              <a:spcAft>
                <a:spcPts val="800"/>
              </a:spcAft>
            </a:pPr>
            <a:r>
              <a:rPr lang="nb-NO" sz="2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Innsatte som er innlagt til frivillig innleggelse i psykisk helsevern, kan under innleggelsen forverres slik at tvungent psykisk helsevern er aktuelt. I slike tilfeller gjelder i prinsippet konverteringsforbudet, jf. </a:t>
            </a:r>
            <a:r>
              <a:rPr lang="nb-NO" sz="2200"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phvl</a:t>
            </a:r>
            <a:r>
              <a:rPr lang="nb-NO" sz="2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 3-4, </a:t>
            </a:r>
            <a:r>
              <a:rPr lang="nb-NO" sz="22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se </a:t>
            </a:r>
            <a:r>
              <a:rPr lang="nb-NO" sz="2200" u="sng" dirty="0">
                <a:solidFill>
                  <a:srgbClr val="CA4470"/>
                </a:solidFill>
                <a:latin typeface="Calibri" panose="020F0502020204030204" pitchFamily="34" charset="0"/>
                <a:ea typeface="Calibri" panose="020F0502020204030204" pitchFamily="34" charset="0"/>
                <a:cs typeface="Calibri" panose="020F0502020204030204" pitchFamily="34" charset="0"/>
              </a:rPr>
              <a:t>h</a:t>
            </a:r>
            <a:r>
              <a:rPr lang="nb-NO" sz="2200" u="sng" dirty="0">
                <a:solidFill>
                  <a:srgbClr val="CA447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elsedirektoratets kommentarer til </a:t>
            </a:r>
            <a:r>
              <a:rPr lang="nb-NO" sz="2200" u="sng" dirty="0" err="1">
                <a:solidFill>
                  <a:srgbClr val="CA447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phvl</a:t>
            </a:r>
            <a:r>
              <a:rPr lang="nb-NO" sz="2200" u="sng"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 3-4.</a:t>
            </a:r>
            <a:r>
              <a:rPr lang="nb-NO" sz="2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p>
          <a:p>
            <a:pPr lvl="1">
              <a:lnSpc>
                <a:spcPct val="107000"/>
              </a:lnSpc>
              <a:spcAft>
                <a:spcPts val="800"/>
              </a:spcAft>
            </a:pPr>
            <a:r>
              <a:rPr lang="nb-NO" sz="2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Da pasienten uansett er frihetsberøvet, vil det imidlertid ikke ha rettssikkerhetsmessig </a:t>
            </a:r>
            <a:r>
              <a:rPr lang="nb-NO" sz="22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betydning</a:t>
            </a:r>
            <a:r>
              <a:rPr lang="nb-NO" sz="2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for </a:t>
            </a:r>
            <a:r>
              <a:rPr lang="nb-NO" sz="22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pasienten</a:t>
            </a:r>
            <a:r>
              <a:rPr lang="nb-NO" sz="2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å bli sendt tilbake til fengsel for å bli fremstilt for lege, for så å bli returnert til psykisk helseverninstitusjonen.</a:t>
            </a:r>
          </a:p>
          <a:p>
            <a:pPr>
              <a:lnSpc>
                <a:spcPct val="107000"/>
              </a:lnSpc>
              <a:spcAft>
                <a:spcPts val="800"/>
              </a:spcAft>
            </a:pPr>
            <a:r>
              <a:rPr lang="nb-NO" sz="2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Kravet om en ekstern/uavhengig legeundersøkelse gjelder likevel, se </a:t>
            </a:r>
            <a:r>
              <a:rPr lang="nb-NO" sz="2200" u="sng" dirty="0">
                <a:solidFill>
                  <a:srgbClr val="CA4470"/>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Helsedirektoratets kommentarer til </a:t>
            </a:r>
            <a:r>
              <a:rPr lang="nb-NO" sz="2200" u="sng" dirty="0" err="1">
                <a:solidFill>
                  <a:srgbClr val="CA4470"/>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phvl</a:t>
            </a:r>
            <a:r>
              <a:rPr lang="nb-NO" sz="2200" u="sng"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 3-3 nr. 2</a:t>
            </a:r>
            <a:r>
              <a:rPr lang="nb-NO" sz="2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nb-NO" sz="22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b-NO" sz="2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Tvungent psykisk helsevern forutsetter at vilkårene i </a:t>
            </a:r>
            <a:r>
              <a:rPr lang="nb-NO" sz="2200"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phvl</a:t>
            </a:r>
            <a:r>
              <a:rPr lang="nb-NO" sz="2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 3-3 er oppfylt, se</a:t>
            </a:r>
            <a:r>
              <a:rPr lang="nb-NO" sz="2200" u="sng"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Helsedirektoratets kommentarer til bestemmelsen.</a:t>
            </a:r>
            <a:r>
              <a:rPr lang="nb-NO" sz="2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nb-NO" sz="2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nb-NO"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492834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BB5194-6F9C-DDAB-6C04-4228074D1E84}"/>
              </a:ext>
            </a:extLst>
          </p:cNvPr>
          <p:cNvSpPr>
            <a:spLocks noGrp="1"/>
          </p:cNvSpPr>
          <p:nvPr>
            <p:ph type="title"/>
          </p:nvPr>
        </p:nvSpPr>
        <p:spPr/>
        <p:txBody>
          <a:bodyPr/>
          <a:lstStyle/>
          <a:p>
            <a:r>
              <a:rPr lang="nb-NO" dirty="0"/>
              <a:t>Om konverteringsforbudet (forts.)</a:t>
            </a:r>
          </a:p>
        </p:txBody>
      </p:sp>
      <p:sp>
        <p:nvSpPr>
          <p:cNvPr id="3" name="Plassholder for innhold 2">
            <a:extLst>
              <a:ext uri="{FF2B5EF4-FFF2-40B4-BE49-F238E27FC236}">
                <a16:creationId xmlns:a16="http://schemas.microsoft.com/office/drawing/2014/main" id="{EAADF274-FA5E-C7F8-13E6-C0B2EB9D55A9}"/>
              </a:ext>
            </a:extLst>
          </p:cNvPr>
          <p:cNvSpPr>
            <a:spLocks noGrp="1"/>
          </p:cNvSpPr>
          <p:nvPr>
            <p:ph idx="1"/>
          </p:nvPr>
        </p:nvSpPr>
        <p:spPr/>
        <p:txBody>
          <a:bodyPr>
            <a:normAutofit lnSpcReduction="10000"/>
          </a:bodyPr>
          <a:lstStyle/>
          <a:p>
            <a:pPr>
              <a:lnSpc>
                <a:spcPct val="107000"/>
              </a:lnSpc>
              <a:spcAft>
                <a:spcPts val="800"/>
              </a:spcAft>
            </a:pPr>
            <a:r>
              <a:rPr lang="nb-NO" sz="20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Domstolen kan beslutte plassering i psykisk helsevern for judisiell døgnobservasjon eller varetekstsurrogat , </a:t>
            </a:r>
            <a:r>
              <a:rPr lang="nb-NO"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jf. </a:t>
            </a:r>
            <a:r>
              <a:rPr lang="nb-NO" sz="2000" u="sng"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straffeprosessloven</a:t>
            </a:r>
            <a:r>
              <a:rPr lang="nb-NO"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167og 188. Den judisielle døgnobservasjonen/</a:t>
            </a:r>
            <a:r>
              <a:rPr lang="nb-NO" sz="20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varetekssurrogatet</a:t>
            </a:r>
            <a:r>
              <a:rPr lang="nb-NO"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er ikke å betrakte som (frivillig) behandling. Det betyr at konverteringsforbudet ikke gjelder i disse situasjonene, jf. </a:t>
            </a:r>
            <a:r>
              <a:rPr lang="nb-NO" sz="200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phvl</a:t>
            </a:r>
            <a:r>
              <a:rPr lang="nb-NO"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3-4. Tvungent psykisk helsevern kan derfor etableres direkte. </a:t>
            </a:r>
          </a:p>
          <a:p>
            <a:pPr>
              <a:lnSpc>
                <a:spcPct val="107000"/>
              </a:lnSpc>
              <a:spcAft>
                <a:spcPts val="800"/>
              </a:spcAft>
            </a:pPr>
            <a:r>
              <a:rPr lang="nb-NO" sz="20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Kravet om en ekstern/uavhengig legeundersøkelse gjelder likevel, se </a:t>
            </a:r>
            <a:r>
              <a:rPr lang="nb-NO" sz="2000" u="sng" dirty="0">
                <a:solidFill>
                  <a:srgbClr val="CA447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Helsedirektoratets kommentarer til </a:t>
            </a:r>
            <a:r>
              <a:rPr lang="nb-NO" sz="2000" u="sng" dirty="0" err="1">
                <a:solidFill>
                  <a:srgbClr val="CA447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phvl</a:t>
            </a:r>
            <a:r>
              <a:rPr lang="nb-NO" sz="2000" u="sng"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 3-3 nr. 2</a:t>
            </a:r>
            <a:r>
              <a:rPr lang="nb-NO" sz="20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nb-NO" sz="20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Tvungent psykisk helsevern forutsetter at vilkårene i </a:t>
            </a:r>
            <a:r>
              <a:rPr lang="nb-NO" sz="2000"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phvl</a:t>
            </a:r>
            <a:r>
              <a:rPr lang="nb-NO" sz="20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 3-3 er oppfylt, se</a:t>
            </a:r>
            <a:r>
              <a:rPr lang="nb-NO" sz="2000" u="sng"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Helsedirektoratets kommentarer til bestemmelsen.</a:t>
            </a:r>
            <a:r>
              <a:rPr lang="nb-NO" sz="20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nb-NO" sz="20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Se for øvrig Helsedirektoratets </a:t>
            </a:r>
            <a:r>
              <a:rPr lang="nb-NO" sz="2000" u="sng"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brev av 15.4.2011</a:t>
            </a:r>
            <a:r>
              <a:rPr lang="nb-NO" sz="20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som omhandler rettslige forhold ved opphold ved judisiell døgnobservasjon.</a:t>
            </a:r>
            <a:endParaRPr lang="nb-NO"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nb-NO"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098424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7C9C68-6541-14A6-5F52-0B1DC2477E74}"/>
              </a:ext>
            </a:extLst>
          </p:cNvPr>
          <p:cNvSpPr>
            <a:spLocks noGrp="1"/>
          </p:cNvSpPr>
          <p:nvPr>
            <p:ph type="title"/>
          </p:nvPr>
        </p:nvSpPr>
        <p:spPr>
          <a:xfrm>
            <a:off x="683568" y="274638"/>
            <a:ext cx="8003232" cy="1143000"/>
          </a:xfrm>
        </p:spPr>
        <p:txBody>
          <a:bodyPr>
            <a:normAutofit fontScale="90000"/>
          </a:bodyPr>
          <a:lstStyle/>
          <a:p>
            <a:r>
              <a:rPr lang="nb-NO" dirty="0"/>
              <a:t>Den eksterne legeundersøkelsen, jf. </a:t>
            </a:r>
            <a:r>
              <a:rPr lang="nb-NO" dirty="0" err="1"/>
              <a:t>phvl</a:t>
            </a:r>
            <a:r>
              <a:rPr lang="nb-NO" dirty="0"/>
              <a:t>. § 3-1</a:t>
            </a:r>
          </a:p>
        </p:txBody>
      </p:sp>
      <p:sp>
        <p:nvSpPr>
          <p:cNvPr id="3" name="Plassholder for innhold 2">
            <a:extLst>
              <a:ext uri="{FF2B5EF4-FFF2-40B4-BE49-F238E27FC236}">
                <a16:creationId xmlns:a16="http://schemas.microsoft.com/office/drawing/2014/main" id="{DA6AD559-1E86-9471-5C62-0ECACB28B45E}"/>
              </a:ext>
            </a:extLst>
          </p:cNvPr>
          <p:cNvSpPr>
            <a:spLocks noGrp="1"/>
          </p:cNvSpPr>
          <p:nvPr>
            <p:ph idx="1"/>
          </p:nvPr>
        </p:nvSpPr>
        <p:spPr/>
        <p:txBody>
          <a:bodyPr/>
          <a:lstStyle/>
          <a:p>
            <a:r>
              <a:rPr lang="nb-NO" sz="2200" dirty="0">
                <a:effectLst/>
                <a:latin typeface="Calibri" panose="020F0502020204030204" pitchFamily="34" charset="0"/>
                <a:ea typeface="Calibri" panose="020F0502020204030204" pitchFamily="34" charset="0"/>
                <a:cs typeface="Calibri" panose="020F0502020204030204" pitchFamily="34" charset="0"/>
              </a:rPr>
              <a:t>Når en innsatt skal overføres til institusjon i psykisk helsevern, bør legen som henviser, ofte lege fra kommunehelsetjenesten, vurdere om det kan være aktuelt med tvungent psykisk helsevern, og da eventuelt henvise til dette, jf. </a:t>
            </a:r>
            <a:r>
              <a:rPr lang="nb-NO" sz="2200" dirty="0" err="1">
                <a:effectLst/>
                <a:latin typeface="Calibri" panose="020F0502020204030204" pitchFamily="34" charset="0"/>
                <a:ea typeface="Calibri" panose="020F0502020204030204" pitchFamily="34" charset="0"/>
                <a:cs typeface="Calibri" panose="020F0502020204030204" pitchFamily="34" charset="0"/>
              </a:rPr>
              <a:t>phvl</a:t>
            </a:r>
            <a:r>
              <a:rPr lang="nb-NO" sz="2200" dirty="0">
                <a:effectLst/>
                <a:latin typeface="Calibri" panose="020F0502020204030204" pitchFamily="34" charset="0"/>
                <a:ea typeface="Calibri" panose="020F0502020204030204" pitchFamily="34" charset="0"/>
                <a:cs typeface="Calibri" panose="020F0502020204030204" pitchFamily="34" charset="0"/>
              </a:rPr>
              <a:t>. § 3-1.</a:t>
            </a:r>
          </a:p>
          <a:p>
            <a:endParaRPr lang="nb-NO" sz="2200" baseline="30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b-NO" sz="2200" baseline="30000" dirty="0">
              <a:latin typeface="Calibri" panose="020F0502020204030204" pitchFamily="34" charset="0"/>
              <a:ea typeface="Calibri" panose="020F0502020204030204" pitchFamily="34" charset="0"/>
              <a:cs typeface="Calibri" panose="020F0502020204030204" pitchFamily="34" charset="0"/>
            </a:endParaRPr>
          </a:p>
          <a:p>
            <a:r>
              <a:rPr lang="nb-NO" sz="2200" baseline="30000" dirty="0">
                <a:effectLst/>
                <a:latin typeface="Calibri" panose="020F0502020204030204" pitchFamily="34" charset="0"/>
                <a:ea typeface="Calibri" panose="020F0502020204030204" pitchFamily="34" charset="0"/>
                <a:cs typeface="Calibri" panose="020F0502020204030204" pitchFamily="34" charset="0"/>
              </a:rPr>
              <a:t> </a:t>
            </a:r>
            <a:r>
              <a:rPr lang="nb-NO" sz="2200" dirty="0">
                <a:effectLst/>
                <a:latin typeface="Calibri" panose="020F0502020204030204" pitchFamily="34" charset="0"/>
                <a:ea typeface="Calibri" panose="020F0502020204030204" pitchFamily="34" charset="0"/>
                <a:cs typeface="Times New Roman" panose="02020603050405020304" pitchFamily="18" charset="0"/>
              </a:rPr>
              <a:t>Statens undersøkelseskommisjon for helse- og omsorgstjenesten (UKOM) har påpekt at det er viktig for å få etablert tvungent vern der det er nødvendig, </a:t>
            </a:r>
            <a:r>
              <a:rPr lang="nb-NO" sz="2200" dirty="0">
                <a:effectLst/>
                <a:latin typeface="Calibri" panose="020F0502020204030204" pitchFamily="34" charset="0"/>
                <a:ea typeface="Calibri" panose="020F0502020204030204" pitchFamily="34" charset="0"/>
                <a:cs typeface="Calibri" panose="020F0502020204030204" pitchFamily="34" charset="0"/>
              </a:rPr>
              <a:t>se anbefaling til helsetjenestene i fengslene </a:t>
            </a:r>
            <a:r>
              <a:rPr lang="nb-NO" sz="2200" dirty="0">
                <a:effectLst/>
                <a:latin typeface="Calibri" panose="020F0502020204030204" pitchFamily="34" charset="0"/>
                <a:ea typeface="Calibri" panose="020F0502020204030204" pitchFamily="34" charset="0"/>
                <a:cs typeface="Times New Roman" panose="02020603050405020304" pitchFamily="18" charset="0"/>
              </a:rPr>
              <a:t>i </a:t>
            </a:r>
            <a:r>
              <a:rPr lang="nb-NO"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UKOM rapport 5/2021</a:t>
            </a:r>
            <a:r>
              <a:rPr lang="nb-NO" sz="2200" dirty="0">
                <a:effectLst/>
                <a:latin typeface="Calibri" panose="020F0502020204030204" pitchFamily="34" charset="0"/>
                <a:ea typeface="Calibri" panose="020F0502020204030204" pitchFamily="34" charset="0"/>
                <a:cs typeface="Times New Roman" panose="02020603050405020304" pitchFamily="18" charset="0"/>
              </a:rPr>
              <a:t> "Hva kan vi lære etter et drap begått i psykotisk tilstand?»</a:t>
            </a:r>
          </a:p>
          <a:p>
            <a:endParaRPr lang="nb-NO" dirty="0"/>
          </a:p>
        </p:txBody>
      </p:sp>
    </p:spTree>
    <p:extLst>
      <p:ext uri="{BB962C8B-B14F-4D97-AF65-F5344CB8AC3E}">
        <p14:creationId xmlns:p14="http://schemas.microsoft.com/office/powerpoint/2010/main" val="330599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B9E92B-CFB9-42B1-B2AF-0CE2DEB2CC09}"/>
              </a:ext>
            </a:extLst>
          </p:cNvPr>
          <p:cNvSpPr>
            <a:spLocks noGrp="1"/>
          </p:cNvSpPr>
          <p:nvPr>
            <p:ph type="title"/>
          </p:nvPr>
        </p:nvSpPr>
        <p:spPr/>
        <p:txBody>
          <a:bodyPr/>
          <a:lstStyle/>
          <a:p>
            <a:r>
              <a:rPr lang="nb-NO" sz="4000" dirty="0">
                <a:effectLst/>
                <a:latin typeface="Calibri" panose="020F0502020204030204" pitchFamily="34" charset="0"/>
                <a:ea typeface="Calibri" panose="020F0502020204030204" pitchFamily="34" charset="0"/>
              </a:rPr>
              <a:t>Oppdrag fra HOD til Hdir 2021</a:t>
            </a:r>
            <a:endParaRPr lang="nb-NO" dirty="0"/>
          </a:p>
        </p:txBody>
      </p:sp>
      <p:sp>
        <p:nvSpPr>
          <p:cNvPr id="3" name="Plassholder for innhold 2">
            <a:extLst>
              <a:ext uri="{FF2B5EF4-FFF2-40B4-BE49-F238E27FC236}">
                <a16:creationId xmlns:a16="http://schemas.microsoft.com/office/drawing/2014/main" id="{6B07B5ED-6B9A-4EC7-A45D-EC016E32E06E}"/>
              </a:ext>
            </a:extLst>
          </p:cNvPr>
          <p:cNvSpPr>
            <a:spLocks noGrp="1"/>
          </p:cNvSpPr>
          <p:nvPr>
            <p:ph idx="1"/>
          </p:nvPr>
        </p:nvSpPr>
        <p:spPr>
          <a:xfrm>
            <a:off x="457200" y="1484784"/>
            <a:ext cx="8229600" cy="4641379"/>
          </a:xfrm>
        </p:spPr>
        <p:txBody>
          <a:bodyPr>
            <a:normAutofit fontScale="92500"/>
          </a:bodyPr>
          <a:lstStyle/>
          <a:p>
            <a:pPr marL="0" indent="0">
              <a:buNone/>
            </a:pPr>
            <a:endParaRPr lang="nb-NO" sz="1800" i="1" dirty="0">
              <a:solidFill>
                <a:srgbClr val="000000"/>
              </a:solidFill>
              <a:effectLst/>
              <a:latin typeface="Calibri" panose="020F0502020204030204" pitchFamily="34" charset="0"/>
              <a:ea typeface="Calibri" panose="020F0502020204030204" pitchFamily="34" charset="0"/>
            </a:endParaRPr>
          </a:p>
          <a:p>
            <a:pPr marL="0" indent="0">
              <a:buNone/>
            </a:pPr>
            <a:r>
              <a:rPr lang="nb-NO" sz="2400" i="1" dirty="0">
                <a:effectLst/>
                <a:latin typeface="Calibri" panose="020F0502020204030204" pitchFamily="34" charset="0"/>
                <a:ea typeface="Calibri" panose="020F0502020204030204" pitchFamily="34" charset="0"/>
              </a:rPr>
              <a:t>«Direktoratene skal i denne forbindelse kartlegge hvordan helsetjenesten og politiet vurderer at dagens samarbeid fungerer. De samarbeidsproblemer og uklarheter som eventuelt avdekkes, må søkes avklart og løst i et revidert rundskriv. </a:t>
            </a:r>
          </a:p>
          <a:p>
            <a:pPr marL="0" indent="0">
              <a:buNone/>
            </a:pPr>
            <a:endParaRPr lang="nb-NO" sz="2400" i="1" dirty="0">
              <a:effectLst/>
              <a:latin typeface="Calibri" panose="020F0502020204030204" pitchFamily="34" charset="0"/>
              <a:ea typeface="Calibri" panose="020F0502020204030204" pitchFamily="34" charset="0"/>
            </a:endParaRPr>
          </a:p>
          <a:p>
            <a:pPr marL="0" indent="0">
              <a:buNone/>
            </a:pPr>
            <a:r>
              <a:rPr lang="nb-NO" sz="2400" i="1" dirty="0">
                <a:effectLst/>
                <a:latin typeface="Calibri" panose="020F0502020204030204" pitchFamily="34" charset="0"/>
                <a:ea typeface="Calibri" panose="020F0502020204030204" pitchFamily="34" charset="0"/>
              </a:rPr>
              <a:t>Det er behov for presiseringer og eksempler på når helsetjenesten alene kan transportere/ håndtere pasienter, og når det er behov for politi. Eksempler på god praksis og godt samarbeid bør beskrives, og det bør vedlegges et eksempel på en lokal samarbeidsavtale. </a:t>
            </a:r>
          </a:p>
          <a:p>
            <a:pPr marL="0" indent="0">
              <a:buNone/>
            </a:pPr>
            <a:endParaRPr lang="nb-NO" sz="2400" dirty="0">
              <a:effectLst/>
              <a:latin typeface="Calibri" panose="020F0502020204030204" pitchFamily="34" charset="0"/>
              <a:ea typeface="Calibri" panose="020F0502020204030204" pitchFamily="34" charset="0"/>
            </a:endParaRPr>
          </a:p>
          <a:p>
            <a:pPr marL="0" indent="0">
              <a:buNone/>
            </a:pPr>
            <a:r>
              <a:rPr lang="nb-NO" sz="2400" i="1" dirty="0">
                <a:effectLst/>
                <a:latin typeface="Calibri" panose="020F0502020204030204" pitchFamily="34" charset="0"/>
                <a:ea typeface="Calibri" panose="020F0502020204030204" pitchFamily="34" charset="0"/>
              </a:rPr>
              <a:t>Det må vurderes om rundskrivet skal gjøres diagnosenøytralt.» </a:t>
            </a:r>
            <a:endParaRPr lang="nb-NO" sz="2400" dirty="0">
              <a:effectLst/>
              <a:latin typeface="Calibri" panose="020F0502020204030204" pitchFamily="34" charset="0"/>
              <a:ea typeface="Calibri" panose="020F0502020204030204" pitchFamily="34" charset="0"/>
            </a:endParaRPr>
          </a:p>
          <a:p>
            <a:endParaRPr lang="nb-NO" dirty="0"/>
          </a:p>
        </p:txBody>
      </p:sp>
    </p:spTree>
    <p:extLst>
      <p:ext uri="{BB962C8B-B14F-4D97-AF65-F5344CB8AC3E}">
        <p14:creationId xmlns:p14="http://schemas.microsoft.com/office/powerpoint/2010/main" val="2360600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C0D75B-BCA4-D3D1-B2F0-55A57151CA6F}"/>
              </a:ext>
            </a:extLst>
          </p:cNvPr>
          <p:cNvSpPr>
            <a:spLocks noGrp="1"/>
          </p:cNvSpPr>
          <p:nvPr>
            <p:ph type="title"/>
          </p:nvPr>
        </p:nvSpPr>
        <p:spPr/>
        <p:txBody>
          <a:bodyPr>
            <a:normAutofit fontScale="90000"/>
          </a:bodyPr>
          <a:lstStyle/>
          <a:p>
            <a:r>
              <a:rPr lang="nb-NO" dirty="0"/>
              <a:t>Politiet eller fengselet kan begjære TPH, jf. </a:t>
            </a:r>
            <a:r>
              <a:rPr lang="nb-NO" dirty="0" err="1"/>
              <a:t>phvl</a:t>
            </a:r>
            <a:r>
              <a:rPr lang="nb-NO" dirty="0"/>
              <a:t>. § 3-6</a:t>
            </a:r>
          </a:p>
        </p:txBody>
      </p:sp>
      <p:sp>
        <p:nvSpPr>
          <p:cNvPr id="3" name="Plassholder for innhold 2">
            <a:extLst>
              <a:ext uri="{FF2B5EF4-FFF2-40B4-BE49-F238E27FC236}">
                <a16:creationId xmlns:a16="http://schemas.microsoft.com/office/drawing/2014/main" id="{B25D678C-6AE3-9D13-ED5D-3FFD7E88D546}"/>
              </a:ext>
            </a:extLst>
          </p:cNvPr>
          <p:cNvSpPr>
            <a:spLocks noGrp="1"/>
          </p:cNvSpPr>
          <p:nvPr>
            <p:ph idx="1"/>
          </p:nvPr>
        </p:nvSpPr>
        <p:spPr/>
        <p:txBody>
          <a:bodyPr>
            <a:normAutofit fontScale="92500" lnSpcReduction="10000"/>
          </a:bodyPr>
          <a:lstStyle/>
          <a:p>
            <a:pPr>
              <a:lnSpc>
                <a:spcPct val="107000"/>
              </a:lnSpc>
              <a:spcAft>
                <a:spcPts val="800"/>
              </a:spcAft>
            </a:pPr>
            <a:r>
              <a:rPr lang="nb-NO" sz="2400" dirty="0">
                <a:effectLst/>
                <a:latin typeface="Calibri" panose="020F0502020204030204" pitchFamily="34" charset="0"/>
                <a:ea typeface="Calibri" panose="020F0502020204030204" pitchFamily="34" charset="0"/>
                <a:cs typeface="Calibri" panose="020F0502020204030204" pitchFamily="34" charset="0"/>
              </a:rPr>
              <a:t>Dersom politiet eller fengselet begjærer tvungent psykisk helsevern, jf. </a:t>
            </a:r>
            <a:r>
              <a:rPr lang="nb-NO" sz="2400" dirty="0" err="1">
                <a:effectLst/>
                <a:latin typeface="Calibri" panose="020F0502020204030204" pitchFamily="34" charset="0"/>
                <a:ea typeface="Calibri" panose="020F0502020204030204" pitchFamily="34" charset="0"/>
                <a:cs typeface="Calibri" panose="020F0502020204030204" pitchFamily="34" charset="0"/>
              </a:rPr>
              <a:t>phvl</a:t>
            </a:r>
            <a:r>
              <a:rPr lang="nb-NO" sz="2400" dirty="0">
                <a:effectLst/>
                <a:latin typeface="Calibri" panose="020F0502020204030204" pitchFamily="34" charset="0"/>
                <a:ea typeface="Calibri" panose="020F0502020204030204" pitchFamily="34" charset="0"/>
                <a:cs typeface="Calibri" panose="020F0502020204030204" pitchFamily="34" charset="0"/>
              </a:rPr>
              <a:t>. § 3-6 og psykisk helsevernforskriften § 7, sikres at faglig ansvarlig i psykisk helsevern får relevant informasjon om den innsattes psykiske helse og fungering. </a:t>
            </a:r>
          </a:p>
          <a:p>
            <a:pPr lvl="1">
              <a:lnSpc>
                <a:spcPct val="107000"/>
              </a:lnSpc>
              <a:spcAft>
                <a:spcPts val="800"/>
              </a:spcAft>
            </a:pPr>
            <a:r>
              <a:rPr lang="nb-NO" sz="2000" dirty="0">
                <a:effectLst/>
                <a:latin typeface="Calibri" panose="020F0502020204030204" pitchFamily="34" charset="0"/>
                <a:ea typeface="Calibri" panose="020F0502020204030204" pitchFamily="34" charset="0"/>
                <a:cs typeface="Calibri" panose="020F0502020204030204" pitchFamily="34" charset="0"/>
              </a:rPr>
              <a:t>Dette er bl.a. relevant for faglig ansvarliges vurdering av om vilkårene for tvungent vern er oppfylt. I tillegg får begjærende instans klagerett ved eventuell ikke-etablering av tvungent vern og ved opphør av tvungent vern.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2400" dirty="0">
                <a:effectLst/>
                <a:latin typeface="Calibri" panose="020F0502020204030204" pitchFamily="34" charset="0"/>
                <a:ea typeface="Calibri" panose="020F0502020204030204" pitchFamily="34" charset="0"/>
                <a:cs typeface="Calibri" panose="020F0502020204030204" pitchFamily="34" charset="0"/>
              </a:rPr>
              <a:t>Se Helsedirektoratets  </a:t>
            </a:r>
            <a:r>
              <a:rPr lang="nb-NO" sz="2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kommentarer til psykisk helsevernloven         </a:t>
            </a:r>
            <a:r>
              <a:rPr lang="nb-NO" sz="2400" u="none"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 § 3-1, 3-3, 3-6 </a:t>
            </a:r>
            <a:r>
              <a:rPr lang="nb-NO" sz="2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 og kommentarer til psykisk helsevernforskriften</a:t>
            </a:r>
            <a:r>
              <a:rPr lang="nb-NO" sz="2400" dirty="0">
                <a:effectLst/>
                <a:latin typeface="Calibri" panose="020F0502020204030204" pitchFamily="34" charset="0"/>
                <a:ea typeface="Calibri" panose="020F0502020204030204" pitchFamily="34" charset="0"/>
                <a:cs typeface="Calibri" panose="020F0502020204030204" pitchFamily="34" charset="0"/>
              </a:rPr>
              <a:t>   § 7.</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474358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CC969D-D371-7D89-4B0B-439610F41159}"/>
              </a:ext>
            </a:extLst>
          </p:cNvPr>
          <p:cNvSpPr>
            <a:spLocks noGrp="1"/>
          </p:cNvSpPr>
          <p:nvPr>
            <p:ph type="title"/>
          </p:nvPr>
        </p:nvSpPr>
        <p:spPr/>
        <p:txBody>
          <a:bodyPr/>
          <a:lstStyle/>
          <a:p>
            <a:r>
              <a:rPr lang="nb-NO" dirty="0"/>
              <a:t>Brev og besøksforbud</a:t>
            </a:r>
          </a:p>
        </p:txBody>
      </p:sp>
      <p:sp>
        <p:nvSpPr>
          <p:cNvPr id="3" name="Plassholder for innhold 2">
            <a:extLst>
              <a:ext uri="{FF2B5EF4-FFF2-40B4-BE49-F238E27FC236}">
                <a16:creationId xmlns:a16="http://schemas.microsoft.com/office/drawing/2014/main" id="{BADE32B3-E6B5-1A4C-75A7-A2213066FA00}"/>
              </a:ext>
            </a:extLst>
          </p:cNvPr>
          <p:cNvSpPr>
            <a:spLocks noGrp="1"/>
          </p:cNvSpPr>
          <p:nvPr>
            <p:ph idx="1"/>
          </p:nvPr>
        </p:nvSpPr>
        <p:spPr/>
        <p:txBody>
          <a:bodyPr>
            <a:normAutofit lnSpcReduction="10000"/>
          </a:bodyPr>
          <a:lstStyle/>
          <a:p>
            <a:r>
              <a:rPr lang="nb-NO" dirty="0">
                <a:effectLst/>
                <a:latin typeface="Calibri" panose="020F0502020204030204" pitchFamily="34" charset="0"/>
                <a:ea typeface="Calibri" panose="020F0502020204030204" pitchFamily="34" charset="0"/>
              </a:rPr>
              <a:t>Det legges til grunn at brev og besøksforbud ilagt av retten, må kunne følge varetektsfengslede som har opphold i det psykiske helsevernet. Dette uavhengig av om årsaken til oppholdet er en rettspsykiatrisk undersøkelse eller behandling av en psykisk lidelse. </a:t>
            </a:r>
          </a:p>
          <a:p>
            <a:endParaRPr lang="nb-NO" dirty="0">
              <a:latin typeface="Calibri" panose="020F0502020204030204" pitchFamily="34" charset="0"/>
              <a:ea typeface="Calibri" panose="020F0502020204030204" pitchFamily="34" charset="0"/>
            </a:endParaRPr>
          </a:p>
          <a:p>
            <a:r>
              <a:rPr lang="nb-NO" dirty="0">
                <a:effectLst/>
                <a:latin typeface="Calibri" panose="020F0502020204030204" pitchFamily="34" charset="0"/>
                <a:ea typeface="Calibri" panose="020F0502020204030204" pitchFamily="34" charset="0"/>
              </a:rPr>
              <a:t>Politi/ kriminalomsorgen og psykisk helsevern må da samarbeide og bli enig om hvordan dette kan gjennomføres på en måte som er minst mulig inngripende, jf. </a:t>
            </a:r>
            <a:r>
              <a:rPr lang="nb-NO" dirty="0" err="1">
                <a:effectLst/>
                <a:latin typeface="Calibri" panose="020F0502020204030204" pitchFamily="34" charset="0"/>
                <a:ea typeface="Calibri" panose="020F0502020204030204" pitchFamily="34" charset="0"/>
              </a:rPr>
              <a:t>phvl</a:t>
            </a:r>
            <a:r>
              <a:rPr lang="nb-NO" dirty="0">
                <a:effectLst/>
                <a:latin typeface="Calibri" panose="020F0502020204030204" pitchFamily="34" charset="0"/>
                <a:ea typeface="Calibri" panose="020F0502020204030204" pitchFamily="34" charset="0"/>
              </a:rPr>
              <a:t>. § 4-2. </a:t>
            </a:r>
            <a:endParaRPr lang="nb-NO" dirty="0"/>
          </a:p>
        </p:txBody>
      </p:sp>
    </p:spTree>
    <p:extLst>
      <p:ext uri="{BB962C8B-B14F-4D97-AF65-F5344CB8AC3E}">
        <p14:creationId xmlns:p14="http://schemas.microsoft.com/office/powerpoint/2010/main" val="1191062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68F30D-9DC5-1257-9CA2-D9C6EB0B9208}"/>
              </a:ext>
            </a:extLst>
          </p:cNvPr>
          <p:cNvSpPr>
            <a:spLocks noGrp="1"/>
          </p:cNvSpPr>
          <p:nvPr>
            <p:ph type="title"/>
          </p:nvPr>
        </p:nvSpPr>
        <p:spPr/>
        <p:txBody>
          <a:bodyPr>
            <a:normAutofit fontScale="90000"/>
          </a:bodyPr>
          <a:lstStyle/>
          <a:p>
            <a:r>
              <a:rPr lang="nb-NO" dirty="0"/>
              <a:t>TUD i fengsel, jf. </a:t>
            </a:r>
            <a:r>
              <a:rPr lang="nb-NO" dirty="0" err="1"/>
              <a:t>phvl</a:t>
            </a:r>
            <a:r>
              <a:rPr lang="nb-NO" dirty="0"/>
              <a:t>. § 3-5 tredje ledd</a:t>
            </a:r>
          </a:p>
        </p:txBody>
      </p:sp>
      <p:sp>
        <p:nvSpPr>
          <p:cNvPr id="3" name="Plassholder for innhold 2">
            <a:extLst>
              <a:ext uri="{FF2B5EF4-FFF2-40B4-BE49-F238E27FC236}">
                <a16:creationId xmlns:a16="http://schemas.microsoft.com/office/drawing/2014/main" id="{4EBACAE3-419F-F219-A2EA-5DD0197E82B4}"/>
              </a:ext>
            </a:extLst>
          </p:cNvPr>
          <p:cNvSpPr>
            <a:spLocks noGrp="1"/>
          </p:cNvSpPr>
          <p:nvPr>
            <p:ph idx="1"/>
          </p:nvPr>
        </p:nvSpPr>
        <p:spPr/>
        <p:txBody>
          <a:bodyPr/>
          <a:lstStyle/>
          <a:p>
            <a:r>
              <a:rPr lang="nb-NO" b="0" i="0" dirty="0">
                <a:solidFill>
                  <a:schemeClr val="accent1">
                    <a:lumMod val="50000"/>
                  </a:schemeClr>
                </a:solidFill>
                <a:effectLst/>
              </a:rPr>
              <a:t>En innsatt i kriminalomsorgen kan være under tvungent vern uten døgnopphold. Reglene som oppstilles for tvungent vern uten døgnopphold gjør imidlertid at dette svært sjelden vil være en god løsning under de rammene fengselet gir.</a:t>
            </a:r>
            <a:endParaRPr lang="nb-NO" dirty="0">
              <a:solidFill>
                <a:schemeClr val="accent1">
                  <a:lumMod val="50000"/>
                </a:schemeClr>
              </a:solidFill>
            </a:endParaRPr>
          </a:p>
        </p:txBody>
      </p:sp>
    </p:spTree>
    <p:extLst>
      <p:ext uri="{BB962C8B-B14F-4D97-AF65-F5344CB8AC3E}">
        <p14:creationId xmlns:p14="http://schemas.microsoft.com/office/powerpoint/2010/main" val="772833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B1A7E4-1D74-4280-80F8-DF1F04EEA768}"/>
              </a:ext>
            </a:extLst>
          </p:cNvPr>
          <p:cNvSpPr>
            <a:spLocks noGrp="1"/>
          </p:cNvSpPr>
          <p:nvPr>
            <p:ph type="title"/>
          </p:nvPr>
        </p:nvSpPr>
        <p:spPr/>
        <p:txBody>
          <a:bodyPr>
            <a:normAutofit/>
          </a:bodyPr>
          <a:lstStyle/>
          <a:p>
            <a:endParaRPr lang="nb-NO" dirty="0"/>
          </a:p>
        </p:txBody>
      </p:sp>
      <p:sp>
        <p:nvSpPr>
          <p:cNvPr id="3" name="Plassholder for innhold 2">
            <a:extLst>
              <a:ext uri="{FF2B5EF4-FFF2-40B4-BE49-F238E27FC236}">
                <a16:creationId xmlns:a16="http://schemas.microsoft.com/office/drawing/2014/main" id="{17E84558-4CB8-45DA-804D-75614E8B9087}"/>
              </a:ext>
            </a:extLst>
          </p:cNvPr>
          <p:cNvSpPr>
            <a:spLocks noGrp="1"/>
          </p:cNvSpPr>
          <p:nvPr>
            <p:ph idx="1"/>
          </p:nvPr>
        </p:nvSpPr>
        <p:spPr/>
        <p:txBody>
          <a:bodyPr>
            <a:normAutofit/>
          </a:bodyPr>
          <a:lstStyle/>
          <a:p>
            <a:pPr marL="0" indent="0">
              <a:buNone/>
            </a:pPr>
            <a:r>
              <a:rPr lang="nb-NO" dirty="0"/>
              <a:t>Kontakt meg gjerne hvis dere har spørsmål eller innspill:</a:t>
            </a:r>
          </a:p>
          <a:p>
            <a:pPr marL="0" indent="0">
              <a:buNone/>
            </a:pPr>
            <a:r>
              <a:rPr lang="nb-NO" dirty="0">
                <a:hlinkClick r:id="rId2"/>
              </a:rPr>
              <a:t>varin.hellevik@helsedir.no</a:t>
            </a: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143231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1D2693-32A9-BB8A-8061-9F1B914DCD62}"/>
              </a:ext>
            </a:extLst>
          </p:cNvPr>
          <p:cNvSpPr>
            <a:spLocks noGrp="1"/>
          </p:cNvSpPr>
          <p:nvPr>
            <p:ph type="title"/>
          </p:nvPr>
        </p:nvSpPr>
        <p:spPr>
          <a:xfrm>
            <a:off x="852776" y="188641"/>
            <a:ext cx="4871352" cy="1584176"/>
          </a:xfrm>
        </p:spPr>
        <p:txBody>
          <a:bodyPr>
            <a:normAutofit fontScale="90000"/>
          </a:bodyPr>
          <a:lstStyle/>
          <a:p>
            <a:r>
              <a:rPr lang="nb-NO" b="1" dirty="0">
                <a:solidFill>
                  <a:schemeClr val="accent1">
                    <a:lumMod val="50000"/>
                  </a:schemeClr>
                </a:solidFill>
              </a:rPr>
              <a:t>Mediesaker og «bekymringsmeldinger»</a:t>
            </a:r>
          </a:p>
        </p:txBody>
      </p:sp>
      <p:sp>
        <p:nvSpPr>
          <p:cNvPr id="3" name="Plassholder for innhold 2">
            <a:extLst>
              <a:ext uri="{FF2B5EF4-FFF2-40B4-BE49-F238E27FC236}">
                <a16:creationId xmlns:a16="http://schemas.microsoft.com/office/drawing/2014/main" id="{73CCBFC2-420C-25A8-8ACD-79B5DA365D3F}"/>
              </a:ext>
            </a:extLst>
          </p:cNvPr>
          <p:cNvSpPr>
            <a:spLocks noGrp="1"/>
          </p:cNvSpPr>
          <p:nvPr>
            <p:ph idx="1"/>
          </p:nvPr>
        </p:nvSpPr>
        <p:spPr>
          <a:xfrm>
            <a:off x="467545" y="1628801"/>
            <a:ext cx="5256584" cy="4608512"/>
          </a:xfrm>
        </p:spPr>
        <p:txBody>
          <a:bodyPr>
            <a:normAutofit/>
          </a:bodyPr>
          <a:lstStyle/>
          <a:p>
            <a:pPr marL="342900" lvl="1" indent="0">
              <a:buNone/>
            </a:pPr>
            <a:r>
              <a:rPr lang="nb-NO" sz="1400" i="1" dirty="0">
                <a:solidFill>
                  <a:schemeClr val="accent1">
                    <a:lumMod val="50000"/>
                  </a:schemeClr>
                </a:solidFill>
              </a:rPr>
              <a:t>«Den største prinsipielle endringen er at politiet nå argumenterer med at helsepersonell kan stå for fysisk maktbruk utenfor institusjoner. Dette gjelder eksempelvis å ta seg inn i pasienters hjem og med fysisk maktbruk bringe dem til institusjon.» - </a:t>
            </a:r>
          </a:p>
          <a:p>
            <a:pPr marL="342900" lvl="1" indent="0">
              <a:buNone/>
            </a:pPr>
            <a:r>
              <a:rPr lang="nb-NO" sz="1400" b="1" dirty="0">
                <a:solidFill>
                  <a:schemeClr val="accent1">
                    <a:lumMod val="50000"/>
                  </a:schemeClr>
                </a:solidFill>
              </a:rPr>
              <a:t>Brev til Statsforvalteren fra Lovisenberg Diakonale Sykehus av 5.2.21</a:t>
            </a:r>
          </a:p>
          <a:p>
            <a:pPr marL="342900" lvl="1" indent="0">
              <a:buNone/>
            </a:pPr>
            <a:endParaRPr lang="nb-NO" sz="1400" i="1" dirty="0">
              <a:solidFill>
                <a:schemeClr val="accent1">
                  <a:lumMod val="50000"/>
                </a:schemeClr>
              </a:solidFill>
            </a:endParaRPr>
          </a:p>
          <a:p>
            <a:pPr marL="342900" lvl="1" indent="0">
              <a:buNone/>
            </a:pPr>
            <a:r>
              <a:rPr lang="nb-NO" sz="1400" i="1" dirty="0">
                <a:solidFill>
                  <a:schemeClr val="accent1">
                    <a:lumMod val="50000"/>
                  </a:schemeClr>
                </a:solidFill>
              </a:rPr>
              <a:t>«</a:t>
            </a:r>
            <a:r>
              <a:rPr lang="nb-NO" sz="1400" i="1" dirty="0">
                <a:solidFill>
                  <a:schemeClr val="accent1">
                    <a:lumMod val="50000"/>
                  </a:schemeClr>
                </a:solidFill>
                <a:latin typeface="Graphik"/>
              </a:rPr>
              <a:t>En mann er så syk og farlig at han skal tvangsinnlegges. Men politiet og legene krangler om hvem som kan bruke makt for å få ham innlagt. Situasjonen mellom etatene tilspisser seg</a:t>
            </a:r>
            <a:r>
              <a:rPr lang="nb-NO" sz="1400" b="1" i="1" dirty="0">
                <a:solidFill>
                  <a:schemeClr val="accent1">
                    <a:lumMod val="50000"/>
                  </a:schemeClr>
                </a:solidFill>
                <a:latin typeface="Graphik"/>
              </a:rPr>
              <a:t>.» </a:t>
            </a:r>
          </a:p>
          <a:p>
            <a:pPr marL="342900" lvl="1" indent="0">
              <a:buNone/>
            </a:pPr>
            <a:r>
              <a:rPr lang="nb-NO" sz="1400" b="1" dirty="0">
                <a:solidFill>
                  <a:schemeClr val="accent1">
                    <a:lumMod val="50000"/>
                  </a:schemeClr>
                </a:solidFill>
                <a:latin typeface="Graphik"/>
              </a:rPr>
              <a:t>Aftenposten</a:t>
            </a:r>
          </a:p>
          <a:p>
            <a:pPr marL="342900" lvl="1" indent="0">
              <a:buNone/>
            </a:pPr>
            <a:endParaRPr lang="nb-NO" sz="1400" i="1" dirty="0">
              <a:solidFill>
                <a:schemeClr val="accent1">
                  <a:lumMod val="50000"/>
                </a:schemeClr>
              </a:solidFill>
              <a:latin typeface="Graphik"/>
            </a:endParaRPr>
          </a:p>
          <a:p>
            <a:pPr marL="342900" lvl="1" indent="0">
              <a:buNone/>
            </a:pPr>
            <a:r>
              <a:rPr lang="nb-NO" sz="1400" i="1" dirty="0">
                <a:solidFill>
                  <a:schemeClr val="accent1">
                    <a:lumMod val="50000"/>
                  </a:schemeClr>
                </a:solidFill>
              </a:rPr>
              <a:t>«Vi opplever den aktuelle situasjonen og samarbeidet mellom helsepersonell og politi som uavklart og som svært uheldig for helsepersonellet med tanke på deres sikkerhet. Dette fører dessuten til at helsepersonellet ikke får utført helsehjelpen til alvorlig syke innbyggere, noe som kan føre til at pasientene ikke får forsvarlig helsehjelp.» </a:t>
            </a:r>
          </a:p>
          <a:p>
            <a:pPr marL="342900" lvl="1" indent="0">
              <a:buNone/>
            </a:pPr>
            <a:r>
              <a:rPr lang="nb-NO" sz="1400" b="1" dirty="0">
                <a:solidFill>
                  <a:schemeClr val="accent1">
                    <a:lumMod val="50000"/>
                  </a:schemeClr>
                </a:solidFill>
              </a:rPr>
              <a:t>Melding</a:t>
            </a:r>
            <a:r>
              <a:rPr lang="nb-NO" sz="1400" b="1" i="1" dirty="0">
                <a:solidFill>
                  <a:schemeClr val="accent1">
                    <a:lumMod val="50000"/>
                  </a:schemeClr>
                </a:solidFill>
              </a:rPr>
              <a:t> </a:t>
            </a:r>
            <a:r>
              <a:rPr lang="nb-NO" sz="1400" b="1" dirty="0">
                <a:solidFill>
                  <a:schemeClr val="accent1">
                    <a:lumMod val="50000"/>
                  </a:schemeClr>
                </a:solidFill>
              </a:rPr>
              <a:t>fra Statsforvalteren i Oslo og Viken til Hdir.</a:t>
            </a:r>
            <a:r>
              <a:rPr lang="nb-NO" sz="1400" dirty="0">
                <a:solidFill>
                  <a:schemeClr val="accent1">
                    <a:lumMod val="50000"/>
                  </a:schemeClr>
                </a:solidFill>
              </a:rPr>
              <a:t> </a:t>
            </a:r>
          </a:p>
          <a:p>
            <a:endParaRPr lang="nb-NO" sz="1050" dirty="0">
              <a:solidFill>
                <a:schemeClr val="tx1">
                  <a:lumMod val="85000"/>
                  <a:lumOff val="15000"/>
                </a:schemeClr>
              </a:solidFill>
            </a:endParaRPr>
          </a:p>
        </p:txBody>
      </p:sp>
      <p:pic>
        <p:nvPicPr>
          <p:cNvPr id="4" name="Bilde 3">
            <a:extLst>
              <a:ext uri="{FF2B5EF4-FFF2-40B4-BE49-F238E27FC236}">
                <a16:creationId xmlns:a16="http://schemas.microsoft.com/office/drawing/2014/main" id="{C497D4D0-0DE4-291D-2F9F-54CA4DE8781A}"/>
              </a:ext>
            </a:extLst>
          </p:cNvPr>
          <p:cNvPicPr>
            <a:picLocks noChangeAspect="1"/>
          </p:cNvPicPr>
          <p:nvPr/>
        </p:nvPicPr>
        <p:blipFill rotWithShape="1">
          <a:blip r:embed="rId2"/>
          <a:srcRect t="1140" r="-1" b="28170"/>
          <a:stretch/>
        </p:blipFill>
        <p:spPr>
          <a:xfrm>
            <a:off x="5724128" y="1196752"/>
            <a:ext cx="3433627" cy="4392488"/>
          </a:xfrm>
          <a:custGeom>
            <a:avLst/>
            <a:gdLst/>
            <a:ahLst/>
            <a:cxnLst/>
            <a:rect l="l" t="t" r="r" b="b"/>
            <a:pathLst>
              <a:path w="4390035" h="3429000">
                <a:moveTo>
                  <a:pt x="73290" y="0"/>
                </a:moveTo>
                <a:lnTo>
                  <a:pt x="4390035" y="0"/>
                </a:lnTo>
                <a:lnTo>
                  <a:pt x="4390035" y="3429000"/>
                </a:lnTo>
                <a:lnTo>
                  <a:pt x="436073" y="3429000"/>
                </a:lnTo>
                <a:lnTo>
                  <a:pt x="427332" y="3410468"/>
                </a:lnTo>
                <a:cubicBezTo>
                  <a:pt x="419323" y="3391643"/>
                  <a:pt x="413863" y="3372861"/>
                  <a:pt x="421685" y="3366814"/>
                </a:cubicBezTo>
                <a:cubicBezTo>
                  <a:pt x="417583" y="3332384"/>
                  <a:pt x="433681" y="3294011"/>
                  <a:pt x="423663" y="3247798"/>
                </a:cubicBezTo>
                <a:cubicBezTo>
                  <a:pt x="421194" y="3188032"/>
                  <a:pt x="418245" y="3205513"/>
                  <a:pt x="412524" y="3110724"/>
                </a:cubicBezTo>
                <a:cubicBezTo>
                  <a:pt x="404022" y="3069386"/>
                  <a:pt x="436006" y="3027577"/>
                  <a:pt x="419732" y="3004503"/>
                </a:cubicBezTo>
                <a:cubicBezTo>
                  <a:pt x="407578" y="2949657"/>
                  <a:pt x="388511" y="2896851"/>
                  <a:pt x="363651" y="2842588"/>
                </a:cubicBezTo>
                <a:cubicBezTo>
                  <a:pt x="332103" y="2797699"/>
                  <a:pt x="331554" y="2711800"/>
                  <a:pt x="263212" y="2651456"/>
                </a:cubicBezTo>
                <a:cubicBezTo>
                  <a:pt x="235935" y="2585326"/>
                  <a:pt x="214760" y="2535145"/>
                  <a:pt x="194330" y="2484251"/>
                </a:cubicBezTo>
                <a:cubicBezTo>
                  <a:pt x="184580" y="2468441"/>
                  <a:pt x="154039" y="2380429"/>
                  <a:pt x="140630" y="2346096"/>
                </a:cubicBezTo>
                <a:cubicBezTo>
                  <a:pt x="76681" y="2257531"/>
                  <a:pt x="91260" y="2243719"/>
                  <a:pt x="77185" y="2144811"/>
                </a:cubicBezTo>
                <a:cubicBezTo>
                  <a:pt x="66953" y="2112233"/>
                  <a:pt x="67414" y="2096078"/>
                  <a:pt x="50887" y="2061697"/>
                </a:cubicBezTo>
                <a:lnTo>
                  <a:pt x="27133" y="1969379"/>
                </a:lnTo>
                <a:lnTo>
                  <a:pt x="29988" y="1961973"/>
                </a:lnTo>
                <a:lnTo>
                  <a:pt x="31559" y="1961231"/>
                </a:lnTo>
                <a:lnTo>
                  <a:pt x="14905" y="1880268"/>
                </a:lnTo>
                <a:cubicBezTo>
                  <a:pt x="12271" y="1874644"/>
                  <a:pt x="-805" y="1860096"/>
                  <a:pt x="2188" y="1847922"/>
                </a:cubicBezTo>
                <a:lnTo>
                  <a:pt x="21879" y="1779161"/>
                </a:lnTo>
                <a:lnTo>
                  <a:pt x="27968" y="1733684"/>
                </a:lnTo>
                <a:cubicBezTo>
                  <a:pt x="25035" y="1726530"/>
                  <a:pt x="21617" y="1619937"/>
                  <a:pt x="16511" y="1614373"/>
                </a:cubicBezTo>
                <a:cubicBezTo>
                  <a:pt x="47946" y="1547691"/>
                  <a:pt x="4394" y="1556097"/>
                  <a:pt x="12613" y="1479987"/>
                </a:cubicBezTo>
                <a:cubicBezTo>
                  <a:pt x="15110" y="1387360"/>
                  <a:pt x="4986" y="1320420"/>
                  <a:pt x="4190" y="1214801"/>
                </a:cubicBezTo>
                <a:cubicBezTo>
                  <a:pt x="3611" y="1152457"/>
                  <a:pt x="-6268" y="1080052"/>
                  <a:pt x="6503" y="966549"/>
                </a:cubicBezTo>
                <a:cubicBezTo>
                  <a:pt x="10182" y="901722"/>
                  <a:pt x="25065" y="884915"/>
                  <a:pt x="20609" y="845066"/>
                </a:cubicBezTo>
                <a:cubicBezTo>
                  <a:pt x="20199" y="816540"/>
                  <a:pt x="19791" y="788014"/>
                  <a:pt x="19381" y="759488"/>
                </a:cubicBezTo>
                <a:lnTo>
                  <a:pt x="21672" y="741102"/>
                </a:lnTo>
                <a:lnTo>
                  <a:pt x="30720" y="737125"/>
                </a:lnTo>
                <a:lnTo>
                  <a:pt x="23211" y="691098"/>
                </a:lnTo>
                <a:cubicBezTo>
                  <a:pt x="25461" y="680873"/>
                  <a:pt x="43338" y="650431"/>
                  <a:pt x="42062" y="637700"/>
                </a:cubicBezTo>
                <a:cubicBezTo>
                  <a:pt x="23297" y="593852"/>
                  <a:pt x="30263" y="601340"/>
                  <a:pt x="41571" y="540174"/>
                </a:cubicBezTo>
                <a:cubicBezTo>
                  <a:pt x="35397" y="519975"/>
                  <a:pt x="35174" y="428356"/>
                  <a:pt x="46636" y="415352"/>
                </a:cubicBezTo>
                <a:cubicBezTo>
                  <a:pt x="48960" y="401821"/>
                  <a:pt x="44602" y="386587"/>
                  <a:pt x="56977" y="379461"/>
                </a:cubicBezTo>
                <a:cubicBezTo>
                  <a:pt x="71829" y="368123"/>
                  <a:pt x="47958" y="323384"/>
                  <a:pt x="65759" y="328645"/>
                </a:cubicBezTo>
                <a:cubicBezTo>
                  <a:pt x="49386" y="296830"/>
                  <a:pt x="65237" y="231983"/>
                  <a:pt x="72589" y="203608"/>
                </a:cubicBezTo>
                <a:cubicBezTo>
                  <a:pt x="75524" y="153257"/>
                  <a:pt x="77980" y="142710"/>
                  <a:pt x="78370" y="105992"/>
                </a:cubicBezTo>
                <a:cubicBezTo>
                  <a:pt x="80828" y="104127"/>
                  <a:pt x="70890" y="52128"/>
                  <a:pt x="70125" y="25135"/>
                </a:cubicBezTo>
                <a:close/>
              </a:path>
            </a:pathLst>
          </a:custGeom>
        </p:spPr>
      </p:pic>
    </p:spTree>
    <p:extLst>
      <p:ext uri="{BB962C8B-B14F-4D97-AF65-F5344CB8AC3E}">
        <p14:creationId xmlns:p14="http://schemas.microsoft.com/office/powerpoint/2010/main" val="865665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3E098B-61A4-4A7D-A70D-8E56EB3AE708}"/>
              </a:ext>
            </a:extLst>
          </p:cNvPr>
          <p:cNvSpPr>
            <a:spLocks noGrp="1"/>
          </p:cNvSpPr>
          <p:nvPr>
            <p:ph type="title"/>
          </p:nvPr>
        </p:nvSpPr>
        <p:spPr>
          <a:xfrm>
            <a:off x="1115616" y="274638"/>
            <a:ext cx="7571184" cy="1143000"/>
          </a:xfrm>
        </p:spPr>
        <p:txBody>
          <a:bodyPr>
            <a:normAutofit fontScale="90000"/>
          </a:bodyPr>
          <a:lstStyle/>
          <a:p>
            <a:r>
              <a:rPr lang="nb-NO" dirty="0"/>
              <a:t>Nødvendig med følgende avklaringer</a:t>
            </a:r>
          </a:p>
        </p:txBody>
      </p:sp>
      <p:sp>
        <p:nvSpPr>
          <p:cNvPr id="3" name="Plassholder for innhold 2">
            <a:extLst>
              <a:ext uri="{FF2B5EF4-FFF2-40B4-BE49-F238E27FC236}">
                <a16:creationId xmlns:a16="http://schemas.microsoft.com/office/drawing/2014/main" id="{D643F313-EFCF-438C-BC20-EC06F0C18F8C}"/>
              </a:ext>
            </a:extLst>
          </p:cNvPr>
          <p:cNvSpPr>
            <a:spLocks noGrp="1"/>
          </p:cNvSpPr>
          <p:nvPr>
            <p:ph idx="1"/>
          </p:nvPr>
        </p:nvSpPr>
        <p:spPr>
          <a:xfrm>
            <a:off x="457200" y="1417638"/>
            <a:ext cx="8229600" cy="4819674"/>
          </a:xfrm>
        </p:spPr>
        <p:txBody>
          <a:bodyPr>
            <a:normAutofit/>
          </a:bodyPr>
          <a:lstStyle/>
          <a:p>
            <a:pPr lvl="1"/>
            <a:endParaRPr lang="nb-NO" sz="1400" b="0" i="0" u="none" strike="noStrike" baseline="0" dirty="0">
              <a:latin typeface="Calibri" panose="020F0502020204030204" pitchFamily="34" charset="0"/>
            </a:endParaRPr>
          </a:p>
          <a:p>
            <a:pPr lvl="1">
              <a:buFontTx/>
              <a:buChar char="-"/>
            </a:pPr>
            <a:r>
              <a:rPr lang="nb-NO" sz="3200" dirty="0">
                <a:latin typeface="Calibri" panose="020F0502020204030204" pitchFamily="34" charset="0"/>
              </a:rPr>
              <a:t>Adgang til å utøve fysisk makt utenfor institusjon</a:t>
            </a:r>
          </a:p>
          <a:p>
            <a:pPr lvl="1">
              <a:buFontTx/>
              <a:buChar char="-"/>
            </a:pPr>
            <a:r>
              <a:rPr lang="nb-NO" sz="3200" dirty="0">
                <a:latin typeface="Calibri" panose="020F0502020204030204" pitchFamily="34" charset="0"/>
              </a:rPr>
              <a:t>Hvem bestemmer når bistand er nødvendig</a:t>
            </a:r>
          </a:p>
          <a:p>
            <a:pPr lvl="1">
              <a:buFontTx/>
              <a:buChar char="-"/>
            </a:pPr>
            <a:r>
              <a:rPr lang="nb-NO" sz="3200" dirty="0">
                <a:latin typeface="Calibri" panose="020F0502020204030204" pitchFamily="34" charset="0"/>
              </a:rPr>
              <a:t>Politiets klageadgang når det ikke etableres tvungent psykisk helsevern</a:t>
            </a:r>
          </a:p>
          <a:p>
            <a:pPr lvl="1">
              <a:buFontTx/>
              <a:buChar char="-"/>
            </a:pPr>
            <a:r>
              <a:rPr lang="nb-NO" sz="3200" dirty="0">
                <a:latin typeface="Calibri" panose="020F0502020204030204" pitchFamily="34" charset="0"/>
              </a:rPr>
              <a:t>Skriftlighetskrav til bistandsanmodning </a:t>
            </a:r>
            <a:endParaRPr lang="nb-NO" sz="3200" dirty="0"/>
          </a:p>
          <a:p>
            <a:pPr lvl="1">
              <a:buFontTx/>
              <a:buChar char="-"/>
            </a:pPr>
            <a:r>
              <a:rPr lang="nb-NO" sz="3200" dirty="0">
                <a:latin typeface="Calibri" panose="020F0502020204030204" pitchFamily="34" charset="0"/>
              </a:rPr>
              <a:t>Hva kan politiet få refundert ved bistand</a:t>
            </a:r>
          </a:p>
          <a:p>
            <a:endParaRPr lang="nb-NO" dirty="0"/>
          </a:p>
        </p:txBody>
      </p:sp>
    </p:spTree>
    <p:extLst>
      <p:ext uri="{BB962C8B-B14F-4D97-AF65-F5344CB8AC3E}">
        <p14:creationId xmlns:p14="http://schemas.microsoft.com/office/powerpoint/2010/main" val="174875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3C0872-A709-499D-9287-EF733D78FCB5}"/>
              </a:ext>
            </a:extLst>
          </p:cNvPr>
          <p:cNvSpPr>
            <a:spLocks noGrp="1"/>
          </p:cNvSpPr>
          <p:nvPr>
            <p:ph type="title"/>
          </p:nvPr>
        </p:nvSpPr>
        <p:spPr>
          <a:xfrm>
            <a:off x="457200" y="274638"/>
            <a:ext cx="8229600" cy="994122"/>
          </a:xfrm>
        </p:spPr>
        <p:txBody>
          <a:bodyPr>
            <a:normAutofit fontScale="90000"/>
          </a:bodyPr>
          <a:lstStyle/>
          <a:p>
            <a:r>
              <a:rPr lang="nb-NO" dirty="0"/>
              <a:t>Avklaring fra Justis- og beredskapsdepartementet</a:t>
            </a:r>
          </a:p>
        </p:txBody>
      </p:sp>
      <p:sp>
        <p:nvSpPr>
          <p:cNvPr id="3" name="Plassholder for innhold 2">
            <a:extLst>
              <a:ext uri="{FF2B5EF4-FFF2-40B4-BE49-F238E27FC236}">
                <a16:creationId xmlns:a16="http://schemas.microsoft.com/office/drawing/2014/main" id="{55191365-85EE-497B-A20F-D39FB0BBF4A2}"/>
              </a:ext>
            </a:extLst>
          </p:cNvPr>
          <p:cNvSpPr>
            <a:spLocks noGrp="1"/>
          </p:cNvSpPr>
          <p:nvPr>
            <p:ph idx="1"/>
          </p:nvPr>
        </p:nvSpPr>
        <p:spPr>
          <a:xfrm>
            <a:off x="457200" y="1628800"/>
            <a:ext cx="8229600" cy="4727551"/>
          </a:xfrm>
        </p:spPr>
        <p:txBody>
          <a:bodyPr>
            <a:normAutofit fontScale="25000" lnSpcReduction="20000"/>
          </a:bodyPr>
          <a:lstStyle/>
          <a:p>
            <a:pPr marL="0" indent="0">
              <a:buNone/>
            </a:pPr>
            <a:r>
              <a:rPr lang="nb-NO" sz="9600" b="1" dirty="0">
                <a:solidFill>
                  <a:srgbClr val="004E66"/>
                </a:solidFill>
                <a:latin typeface="Calibri"/>
                <a:hlinkClick r:id="rId3"/>
              </a:rPr>
              <a:t>B</a:t>
            </a:r>
            <a:r>
              <a:rPr kumimoji="0" lang="nb-NO" sz="9600" b="1" i="0" u="none" strike="noStrike" kern="1200" cap="none" spc="0" normalizeH="0" baseline="0" noProof="0" dirty="0">
                <a:ln>
                  <a:noFill/>
                </a:ln>
                <a:solidFill>
                  <a:srgbClr val="004E66"/>
                </a:solidFill>
                <a:effectLst/>
                <a:uLnTx/>
                <a:uFillTx/>
                <a:latin typeface="Calibri"/>
                <a:ea typeface="+mn-ea"/>
                <a:cs typeface="+mn-cs"/>
                <a:hlinkClick r:id="rId3"/>
              </a:rPr>
              <a:t>rev fra Justis- og beredskapsdepartementet av 10.10.2022.</a:t>
            </a:r>
            <a:endParaRPr kumimoji="0" lang="nb-NO" sz="9600" b="1" i="0" u="none" strike="noStrike" kern="1200" cap="none" spc="0" normalizeH="0" baseline="0" noProof="0" dirty="0">
              <a:ln>
                <a:noFill/>
              </a:ln>
              <a:solidFill>
                <a:srgbClr val="004E66"/>
              </a:solidFill>
              <a:effectLst/>
              <a:uLnTx/>
              <a:uFillTx/>
              <a:latin typeface="Calibri"/>
              <a:ea typeface="+mn-ea"/>
              <a:cs typeface="+mn-cs"/>
            </a:endParaRPr>
          </a:p>
          <a:p>
            <a:pPr marL="0" indent="0">
              <a:buNone/>
            </a:pPr>
            <a:endParaRPr kumimoji="0" lang="nb-NO" sz="9600" b="1" i="0" u="none" strike="noStrike" kern="1200" cap="none" spc="0" normalizeH="0" baseline="0" noProof="0" dirty="0">
              <a:ln>
                <a:noFill/>
              </a:ln>
              <a:solidFill>
                <a:srgbClr val="004E66"/>
              </a:solidFill>
              <a:effectLst/>
              <a:uLnTx/>
              <a:uFillTx/>
              <a:latin typeface="Calibri"/>
              <a:ea typeface="+mn-ea"/>
              <a:cs typeface="+mn-cs"/>
            </a:endParaRPr>
          </a:p>
          <a:p>
            <a:r>
              <a:rPr lang="nb-NO" sz="11200" b="1" dirty="0"/>
              <a:t>Kort oppsummert:</a:t>
            </a:r>
          </a:p>
          <a:p>
            <a:pPr lvl="1"/>
            <a:r>
              <a:rPr lang="nb-NO" sz="9600" dirty="0"/>
              <a:t>Fysisk maktutøvelse utenfor institusjon forutsettes utøvd av politiet</a:t>
            </a:r>
          </a:p>
          <a:p>
            <a:pPr marL="457200" lvl="1" indent="0">
              <a:buNone/>
            </a:pPr>
            <a:endParaRPr lang="nb-NO" sz="9600" dirty="0"/>
          </a:p>
          <a:p>
            <a:pPr lvl="1"/>
            <a:r>
              <a:rPr lang="nb-NO" sz="9600" dirty="0"/>
              <a:t>P</a:t>
            </a:r>
            <a:r>
              <a:rPr lang="nb-NO" sz="9600" b="0" i="0" u="none" strike="noStrike" baseline="0" dirty="0"/>
              <a:t>olitiet har hjemmel for maktbruk ovenfor psykisk syke utenfor institusjon</a:t>
            </a:r>
          </a:p>
          <a:p>
            <a:pPr marL="457200" lvl="1" indent="0">
              <a:buNone/>
            </a:pPr>
            <a:endParaRPr lang="nb-NO" sz="9600" b="0" i="0" u="none" strike="noStrike" baseline="0" dirty="0"/>
          </a:p>
          <a:p>
            <a:pPr lvl="1"/>
            <a:r>
              <a:rPr lang="nb-NO" sz="9600" dirty="0"/>
              <a:t>Helsetjenesten vurderer og tar stilling til om det skal anmodes om bistand, og nødvendigheten av denne</a:t>
            </a:r>
          </a:p>
          <a:p>
            <a:pPr marL="457200" lvl="1" indent="0">
              <a:buNone/>
            </a:pPr>
            <a:endParaRPr lang="nb-NO" sz="6400" dirty="0"/>
          </a:p>
          <a:p>
            <a:endParaRPr lang="nb-NO" sz="6400" dirty="0"/>
          </a:p>
          <a:p>
            <a:pPr marL="457200" lvl="1" indent="0">
              <a:buNone/>
            </a:pPr>
            <a:r>
              <a:rPr lang="nb-NO" sz="6400" dirty="0"/>
              <a:t> </a:t>
            </a:r>
          </a:p>
          <a:p>
            <a:endParaRPr lang="nb-NO" dirty="0"/>
          </a:p>
          <a:p>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endParaRPr lang="nb-NO" dirty="0"/>
          </a:p>
          <a:p>
            <a:endParaRPr lang="nb-NO" dirty="0"/>
          </a:p>
          <a:p>
            <a:endParaRPr lang="nb-NO" dirty="0"/>
          </a:p>
        </p:txBody>
      </p:sp>
    </p:spTree>
    <p:extLst>
      <p:ext uri="{BB962C8B-B14F-4D97-AF65-F5344CB8AC3E}">
        <p14:creationId xmlns:p14="http://schemas.microsoft.com/office/powerpoint/2010/main" val="1579019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441D05-CE72-4ED4-A249-3C99E91B9E3E}"/>
              </a:ext>
            </a:extLst>
          </p:cNvPr>
          <p:cNvSpPr>
            <a:spLocks noGrp="1"/>
          </p:cNvSpPr>
          <p:nvPr>
            <p:ph type="title"/>
          </p:nvPr>
        </p:nvSpPr>
        <p:spPr>
          <a:xfrm>
            <a:off x="457200" y="274638"/>
            <a:ext cx="8229600" cy="1143000"/>
          </a:xfrm>
        </p:spPr>
        <p:txBody>
          <a:bodyPr>
            <a:normAutofit fontScale="90000"/>
          </a:bodyPr>
          <a:lstStyle/>
          <a:p>
            <a:r>
              <a:rPr lang="nb-NO" dirty="0"/>
              <a:t>Avklaring fra Justis- og beredskapsdepartementet (forts.)</a:t>
            </a:r>
          </a:p>
        </p:txBody>
      </p:sp>
      <p:sp>
        <p:nvSpPr>
          <p:cNvPr id="3" name="Plassholder for innhold 2">
            <a:extLst>
              <a:ext uri="{FF2B5EF4-FFF2-40B4-BE49-F238E27FC236}">
                <a16:creationId xmlns:a16="http://schemas.microsoft.com/office/drawing/2014/main" id="{E6E3B3DA-CE73-4E18-8DA2-EAEF4A34877A}"/>
              </a:ext>
            </a:extLst>
          </p:cNvPr>
          <p:cNvSpPr>
            <a:spLocks noGrp="1"/>
          </p:cNvSpPr>
          <p:nvPr>
            <p:ph idx="1"/>
          </p:nvPr>
        </p:nvSpPr>
        <p:spPr>
          <a:xfrm>
            <a:off x="457200" y="1417638"/>
            <a:ext cx="8229600" cy="5165724"/>
          </a:xfrm>
        </p:spPr>
        <p:txBody>
          <a:bodyPr>
            <a:normAutofit fontScale="25000" lnSpcReduction="20000"/>
          </a:bodyPr>
          <a:lstStyle/>
          <a:p>
            <a:pPr lvl="1"/>
            <a:r>
              <a:rPr lang="nb-NO" sz="10400" dirty="0"/>
              <a:t>Bistandsanmodninger må være siste utvei</a:t>
            </a:r>
          </a:p>
          <a:p>
            <a:pPr marL="457200" lvl="1" indent="0">
              <a:buNone/>
            </a:pPr>
            <a:endParaRPr lang="nb-NO" sz="10400" dirty="0"/>
          </a:p>
          <a:p>
            <a:pPr lvl="1"/>
            <a:r>
              <a:rPr lang="nb-NO" sz="10400" dirty="0"/>
              <a:t>Helsetjenesten må som utgangspunkt først forsøke å få til en «frivillig løsning,»  </a:t>
            </a:r>
          </a:p>
          <a:p>
            <a:pPr marL="457200" lvl="1" indent="0">
              <a:buNone/>
            </a:pPr>
            <a:endParaRPr lang="nb-NO" sz="10400" dirty="0"/>
          </a:p>
          <a:p>
            <a:pPr lvl="1"/>
            <a:r>
              <a:rPr lang="nb-NO" sz="10400" dirty="0"/>
              <a:t>Helsetjenesten bør drøfter situasjonen med politiet og forsøke å komme til en felles forståelse av behovet for bistand, både gjennom generelle retningslinjer i rundskrivs form og i enkelttilfeller</a:t>
            </a:r>
          </a:p>
          <a:p>
            <a:pPr marL="457200" lvl="1" indent="0">
              <a:buNone/>
            </a:pPr>
            <a:endParaRPr lang="nb-NO" sz="10400" dirty="0"/>
          </a:p>
          <a:p>
            <a:pPr lvl="1"/>
            <a:r>
              <a:rPr lang="nb-NO" sz="10400" dirty="0"/>
              <a:t>Selv om politiet ikke kan avvise en anmodning fordi de mener bistand er unødvendig, så må politiet prioritere oppfølgingen av anmodningen opp mot andre oppdrag</a:t>
            </a:r>
            <a:endParaRPr lang="nb-NO" sz="6000" dirty="0"/>
          </a:p>
        </p:txBody>
      </p:sp>
    </p:spTree>
    <p:extLst>
      <p:ext uri="{BB962C8B-B14F-4D97-AF65-F5344CB8AC3E}">
        <p14:creationId xmlns:p14="http://schemas.microsoft.com/office/powerpoint/2010/main" val="876827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BE8CBB-BD94-7372-3971-F955AAF0CD7F}"/>
              </a:ext>
            </a:extLst>
          </p:cNvPr>
          <p:cNvSpPr>
            <a:spLocks noGrp="1"/>
          </p:cNvSpPr>
          <p:nvPr>
            <p:ph type="title"/>
          </p:nvPr>
        </p:nvSpPr>
        <p:spPr/>
        <p:txBody>
          <a:bodyPr/>
          <a:lstStyle/>
          <a:p>
            <a:r>
              <a:rPr lang="nb-NO" dirty="0"/>
              <a:t>Avklaringer (forts.)</a:t>
            </a:r>
          </a:p>
        </p:txBody>
      </p:sp>
      <p:sp>
        <p:nvSpPr>
          <p:cNvPr id="3" name="Plassholder for innhold 2">
            <a:extLst>
              <a:ext uri="{FF2B5EF4-FFF2-40B4-BE49-F238E27FC236}">
                <a16:creationId xmlns:a16="http://schemas.microsoft.com/office/drawing/2014/main" id="{A2948C7B-3818-9356-DF45-0965947F9850}"/>
              </a:ext>
            </a:extLst>
          </p:cNvPr>
          <p:cNvSpPr>
            <a:spLocks noGrp="1"/>
          </p:cNvSpPr>
          <p:nvPr>
            <p:ph idx="1"/>
          </p:nvPr>
        </p:nvSpPr>
        <p:spPr/>
        <p:txBody>
          <a:bodyPr/>
          <a:lstStyle/>
          <a:p>
            <a:r>
              <a:rPr lang="nb-NO" dirty="0"/>
              <a:t>Når politiet begjærer tvungent psykisk helsevern har politiet ikke klagerett på henvisende lege (typisk legevakt) sin avgjørelse om ikke å henvise til tvang.</a:t>
            </a:r>
          </a:p>
          <a:p>
            <a:pPr marL="0" indent="0">
              <a:buNone/>
            </a:pPr>
            <a:r>
              <a:rPr lang="nb-NO" dirty="0"/>
              <a:t> </a:t>
            </a:r>
          </a:p>
          <a:p>
            <a:pPr lvl="1"/>
            <a:r>
              <a:rPr lang="nb-NO" dirty="0"/>
              <a:t>Klageretten inntreffer først når faglig ansvarlige i psykisk helsevern ev. treffer vedtak om ikke å etablere tvungent psykisk helsevern</a:t>
            </a:r>
          </a:p>
        </p:txBody>
      </p:sp>
    </p:spTree>
    <p:extLst>
      <p:ext uri="{BB962C8B-B14F-4D97-AF65-F5344CB8AC3E}">
        <p14:creationId xmlns:p14="http://schemas.microsoft.com/office/powerpoint/2010/main" val="327095753"/>
      </p:ext>
    </p:extLst>
  </p:cSld>
  <p:clrMapOvr>
    <a:masterClrMapping/>
  </p:clrMapOvr>
</p:sld>
</file>

<file path=ppt/theme/theme1.xml><?xml version="1.0" encoding="utf-8"?>
<a:theme xmlns:a="http://schemas.openxmlformats.org/drawingml/2006/main" name="1_Office-tema">
  <a:themeElements>
    <a:clrScheme name="Helsedirektoratet">
      <a:dk1>
        <a:sysClr val="windowText" lastClr="000000"/>
      </a:dk1>
      <a:lt1>
        <a:sysClr val="window" lastClr="FFFFFF"/>
      </a:lt1>
      <a:dk2>
        <a:srgbClr val="004E66"/>
      </a:dk2>
      <a:lt2>
        <a:srgbClr val="AEABA8"/>
      </a:lt2>
      <a:accent1>
        <a:srgbClr val="0093A8"/>
      </a:accent1>
      <a:accent2>
        <a:srgbClr val="A2BF37"/>
      </a:accent2>
      <a:accent3>
        <a:srgbClr val="F4D018"/>
      </a:accent3>
      <a:accent4>
        <a:srgbClr val="6CB5B6"/>
      </a:accent4>
      <a:accent5>
        <a:srgbClr val="DF9920"/>
      </a:accent5>
      <a:accent6>
        <a:srgbClr val="C73429"/>
      </a:accent6>
      <a:hlink>
        <a:srgbClr val="CA4470"/>
      </a:hlink>
      <a:folHlink>
        <a:srgbClr val="7642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tema">
  <a:themeElements>
    <a:clrScheme name="Helsedirektoratet">
      <a:dk1>
        <a:sysClr val="windowText" lastClr="000000"/>
      </a:dk1>
      <a:lt1>
        <a:sysClr val="window" lastClr="FFFFFF"/>
      </a:lt1>
      <a:dk2>
        <a:srgbClr val="004E66"/>
      </a:dk2>
      <a:lt2>
        <a:srgbClr val="AEABA8"/>
      </a:lt2>
      <a:accent1>
        <a:srgbClr val="0093A8"/>
      </a:accent1>
      <a:accent2>
        <a:srgbClr val="A2BF37"/>
      </a:accent2>
      <a:accent3>
        <a:srgbClr val="F4D018"/>
      </a:accent3>
      <a:accent4>
        <a:srgbClr val="6CB5B6"/>
      </a:accent4>
      <a:accent5>
        <a:srgbClr val="DF9920"/>
      </a:accent5>
      <a:accent6>
        <a:srgbClr val="C73429"/>
      </a:accent6>
      <a:hlink>
        <a:srgbClr val="CA4470"/>
      </a:hlink>
      <a:folHlink>
        <a:srgbClr val="7642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tema">
  <a:themeElements>
    <a:clrScheme name="Helsedirektoratet">
      <a:dk1>
        <a:sysClr val="windowText" lastClr="000000"/>
      </a:dk1>
      <a:lt1>
        <a:sysClr val="window" lastClr="FFFFFF"/>
      </a:lt1>
      <a:dk2>
        <a:srgbClr val="004E66"/>
      </a:dk2>
      <a:lt2>
        <a:srgbClr val="AEABA8"/>
      </a:lt2>
      <a:accent1>
        <a:srgbClr val="0093A8"/>
      </a:accent1>
      <a:accent2>
        <a:srgbClr val="A2BF37"/>
      </a:accent2>
      <a:accent3>
        <a:srgbClr val="F4D018"/>
      </a:accent3>
      <a:accent4>
        <a:srgbClr val="6CB5B6"/>
      </a:accent4>
      <a:accent5>
        <a:srgbClr val="DF9920"/>
      </a:accent5>
      <a:accent6>
        <a:srgbClr val="C73429"/>
      </a:accent6>
      <a:hlink>
        <a:srgbClr val="CA4470"/>
      </a:hlink>
      <a:folHlink>
        <a:srgbClr val="7642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a8f8ba1-63d0-4b7e-8791-1e3eeab8f22d">
      <Value>62</Value>
      <Value>6</Value>
      <Value>115</Value>
      <Value>81</Value>
    </TaxCatchAll>
    <lcf76f155ced4ddcb4097134ff3c332f xmlns="b8201d1c-41b6-4eb2-85b8-56e122db387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25BDA245DFBD84EA1C603484927B211" ma:contentTypeVersion="12" ma:contentTypeDescription="Opprett et nytt dokument." ma:contentTypeScope="" ma:versionID="c855da77431ddf7e6f198beffab9e2ff">
  <xsd:schema xmlns:xsd="http://www.w3.org/2001/XMLSchema" xmlns:xs="http://www.w3.org/2001/XMLSchema" xmlns:p="http://schemas.microsoft.com/office/2006/metadata/properties" xmlns:ns2="b8201d1c-41b6-4eb2-85b8-56e122db3875" xmlns:ns3="2a8f8ba1-63d0-4b7e-8791-1e3eeab8f22d" targetNamespace="http://schemas.microsoft.com/office/2006/metadata/properties" ma:root="true" ma:fieldsID="1783f1926653bba94dc0d378916d015a" ns2:_="" ns3:_="">
    <xsd:import namespace="b8201d1c-41b6-4eb2-85b8-56e122db3875"/>
    <xsd:import namespace="2a8f8ba1-63d0-4b7e-8791-1e3eeab8f2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201d1c-41b6-4eb2-85b8-56e122db38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36a61b50-ac2f-48d5-8ac7-e75171fb658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8f8ba1-63d0-4b7e-8791-1e3eeab8f22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4" nillable="true" ma:displayName="Taxonomy Catch All Column" ma:hidden="true" ma:list="{953b36a4-7973-4cdf-8524-3fe6a48abe9d}" ma:internalName="TaxCatchAll" ma:showField="CatchAllData" ma:web="2a8f8ba1-63d0-4b7e-8791-1e3eeab8f2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392C8D-45BF-4A4A-8D06-080727B52645}">
  <ds:schemaRefs>
    <ds:schemaRef ds:uri="http://schemas.microsoft.com/office/2006/documentManagement/types"/>
    <ds:schemaRef ds:uri="5e264578-e33b-4e67-8590-bebb1778ca2b"/>
    <ds:schemaRef ds:uri="http://purl.org/dc/elements/1.1/"/>
    <ds:schemaRef ds:uri="http://schemas.microsoft.com/office/2006/metadata/properties"/>
    <ds:schemaRef ds:uri="http://schemas.openxmlformats.org/package/2006/metadata/core-properties"/>
    <ds:schemaRef ds:uri="752a8829-179a-4f4c-8b19-d1dcd1ff173a"/>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88C08DE-2385-4981-A035-435FA8276CA2}"/>
</file>

<file path=customXml/itemProps3.xml><?xml version="1.0" encoding="utf-8"?>
<ds:datastoreItem xmlns:ds="http://schemas.openxmlformats.org/officeDocument/2006/customXml" ds:itemID="{DDD42615-ABA4-46AC-87AB-3D5ED97597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5854</TotalTime>
  <Words>3233</Words>
  <Application>Microsoft Office PowerPoint</Application>
  <PresentationFormat>Skjermfremvisning (4:3)</PresentationFormat>
  <Paragraphs>315</Paragraphs>
  <Slides>43</Slides>
  <Notes>16</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43</vt:i4>
      </vt:variant>
    </vt:vector>
  </HeadingPairs>
  <TitlesOfParts>
    <vt:vector size="51" baseType="lpstr">
      <vt:lpstr>Arial</vt:lpstr>
      <vt:lpstr>Calibri</vt:lpstr>
      <vt:lpstr>Graphik</vt:lpstr>
      <vt:lpstr>Times New Roman</vt:lpstr>
      <vt:lpstr>Work Sans</vt:lpstr>
      <vt:lpstr>1_Office-tema</vt:lpstr>
      <vt:lpstr>2_Office-tema</vt:lpstr>
      <vt:lpstr>3_Office-tema</vt:lpstr>
      <vt:lpstr>Rundskriv om helsetjenestens og politiets ansvar for personer med psykisk lidelse  – oppgaver og samarbeid  Helsedirektoratet og Politidirektoratet - publisert juli 2023</vt:lpstr>
      <vt:lpstr>Hva skal jeg si noe om?</vt:lpstr>
      <vt:lpstr>Oppdraget</vt:lpstr>
      <vt:lpstr>Oppdrag fra HOD til Hdir 2021</vt:lpstr>
      <vt:lpstr>Mediesaker og «bekymringsmeldinger»</vt:lpstr>
      <vt:lpstr>Nødvendig med følgende avklaringer</vt:lpstr>
      <vt:lpstr>Avklaring fra Justis- og beredskapsdepartementet</vt:lpstr>
      <vt:lpstr>Avklaring fra Justis- og beredskapsdepartementet (forts.)</vt:lpstr>
      <vt:lpstr>Avklaringer (forts.)</vt:lpstr>
      <vt:lpstr>Innspill fra politiet </vt:lpstr>
      <vt:lpstr>Innspill fra helsetjenesten </vt:lpstr>
      <vt:lpstr>Innspill fra helsetjenesten (forts.)</vt:lpstr>
      <vt:lpstr>Nytt revidert rundskriv - formål</vt:lpstr>
      <vt:lpstr> Nytt revidert rundskriv                           - hovedpunkter  </vt:lpstr>
      <vt:lpstr>Samarbeidsavtaler mellom helsetjenesten og politi </vt:lpstr>
      <vt:lpstr>Politiets bistandsplikt til helsetjenesten og nødvendighetskravet </vt:lpstr>
      <vt:lpstr>Politiets bistandsplikt – nødvendighetskravet (forts.) </vt:lpstr>
      <vt:lpstr>Politiets bistandsplikt – nødvendighetskravet (forts.) </vt:lpstr>
      <vt:lpstr>Politiets bistandsplikt – nødvendighetskravet (forts.) </vt:lpstr>
      <vt:lpstr>Bistandsanmodningen</vt:lpstr>
      <vt:lpstr>Bistandsanodningen (forts.)</vt:lpstr>
      <vt:lpstr>Politiets begjæring om tvungent psykisk helsevern, jf. phvl. § 3-6 første ledd</vt:lpstr>
      <vt:lpstr>Politiets begjæring (forts.) , jf. psykisk helsevernforskriften §7</vt:lpstr>
      <vt:lpstr>Politiets begjæring av tvungent psykisk helsevern (forts.)</vt:lpstr>
      <vt:lpstr>Politiets begjæring av tvungent psykisk helsevern (forts.)</vt:lpstr>
      <vt:lpstr>Politiets begjæring av tvungent psykisk helsevern (forts.)</vt:lpstr>
      <vt:lpstr>Informasjonsutveksling mellom helsetjenesten og politiet/PST  </vt:lpstr>
      <vt:lpstr>Unntak fra taushetsplikt</vt:lpstr>
      <vt:lpstr>Unntak fra taushetsplikt (forts.)</vt:lpstr>
      <vt:lpstr>Informasjonsutveksling</vt:lpstr>
      <vt:lpstr>Dekning av utgifter i forbindelse med politiets bistand</vt:lpstr>
      <vt:lpstr>Utgifter forts. - ødelagt lås</vt:lpstr>
      <vt:lpstr>Nye vedlegg til rundskrivet</vt:lpstr>
      <vt:lpstr>Behov for ytterligere avklaringer</vt:lpstr>
      <vt:lpstr>  -litt om innsatte som overføres til psykisk helsevern ( hvis tid)   </vt:lpstr>
      <vt:lpstr>Innsatt – innleggelse i psykisk helsevern</vt:lpstr>
      <vt:lpstr>Om konverteringsforbudet</vt:lpstr>
      <vt:lpstr>Om konverteringsforbudet (forts.)</vt:lpstr>
      <vt:lpstr>Den eksterne legeundersøkelsen, jf. phvl. § 3-1</vt:lpstr>
      <vt:lpstr>Politiet eller fengselet kan begjære TPH, jf. phvl. § 3-6</vt:lpstr>
      <vt:lpstr>Brev og besøksforbud</vt:lpstr>
      <vt:lpstr>TUD i fengsel, jf. phvl. § 3-5 tredje ledd</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Presentasjonsmal PowerPoint</dc:title>
  <dc:creator>Stian Berger</dc:creator>
  <cp:lastModifiedBy>Vårin Hellevik</cp:lastModifiedBy>
  <cp:revision>336</cp:revision>
  <cp:lastPrinted>2022-10-25T12:03:41Z</cp:lastPrinted>
  <dcterms:created xsi:type="dcterms:W3CDTF">2012-10-03T09:57:03Z</dcterms:created>
  <dcterms:modified xsi:type="dcterms:W3CDTF">2023-09-18T07:56:55Z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0x010100225BDA245DFBD84EA1C603484927B211</vt:lpwstr>
  </property>
  <property fmtid="{D5CDD505-2E9C-101B-9397-08002B2CF9AE}" pid="3" name="DokumentEmne">
    <vt:lpwstr>115;#Grafisk profil|8b3de0e9-5946-413e-981b-ecad93a20478;#81;#Kommunikasjon|cce130eb-764d-4146-b232-9ffcb2f7b354;#62;#Organisasjon|f9203a40-f534-4973-b57b-0c312a8fde7f</vt:lpwstr>
  </property>
  <property fmtid="{D5CDD505-2E9C-101B-9397-08002B2CF9AE}" pid="4" name="DokumentKategori">
    <vt:lpwstr>6;#Maler|2f421c41-62ab-418a-b7cd-6404851cde81</vt:lpwstr>
  </property>
</Properties>
</file>